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6" r:id="rId3"/>
    <p:sldId id="277" r:id="rId4"/>
    <p:sldId id="258" r:id="rId5"/>
    <p:sldId id="259" r:id="rId6"/>
    <p:sldId id="262" r:id="rId7"/>
    <p:sldId id="270" r:id="rId8"/>
    <p:sldId id="280" r:id="rId9"/>
    <p:sldId id="281" r:id="rId10"/>
    <p:sldId id="282" r:id="rId11"/>
    <p:sldId id="279" r:id="rId12"/>
    <p:sldId id="268" r:id="rId13"/>
    <p:sldId id="266"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8"/>
    <p:restoredTop sz="70541"/>
  </p:normalViewPr>
  <p:slideViewPr>
    <p:cSldViewPr snapToGrid="0" snapToObjects="1">
      <p:cViewPr varScale="1">
        <p:scale>
          <a:sx n="70" d="100"/>
          <a:sy n="70" d="100"/>
        </p:scale>
        <p:origin x="15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701DD-F996-194E-AE87-8E8B71D35D7E}" type="datetimeFigureOut">
              <a:rPr lang="en-US" smtClean="0"/>
              <a:t>4/11/17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77AA9-207B-B74C-9D36-F67E0BCBE9E7}" type="slidenum">
              <a:rPr lang="en-US" smtClean="0"/>
              <a:t>‹#›</a:t>
            </a:fld>
            <a:endParaRPr lang="en-US"/>
          </a:p>
        </p:txBody>
      </p:sp>
    </p:spTree>
    <p:extLst>
      <p:ext uri="{BB962C8B-B14F-4D97-AF65-F5344CB8AC3E}">
        <p14:creationId xmlns:p14="http://schemas.microsoft.com/office/powerpoint/2010/main" val="128688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a:t>
            </a:r>
            <a:r>
              <a:rPr lang="en-US" dirty="0" smtClean="0"/>
              <a:t>:</a:t>
            </a:r>
            <a:r>
              <a:rPr lang="en-US" baseline="0" dirty="0" smtClean="0"/>
              <a:t> </a:t>
            </a:r>
          </a:p>
          <a:p>
            <a:r>
              <a:rPr lang="en-US" baseline="0" dirty="0" smtClean="0"/>
              <a:t>1.  Each header in red represents an enzyme (catalyst) which allows this process to occur spontaneously.  Which begs the question if we need enzymes to form DNA and RNA and DNA and RNA is needed to build enzymes then what made the first enzyme which produced the first strand of RNA or DNA?</a:t>
            </a:r>
          </a:p>
          <a:p>
            <a:r>
              <a:rPr lang="en-US" dirty="0" smtClean="0"/>
              <a:t>2.  There</a:t>
            </a:r>
            <a:r>
              <a:rPr lang="en-US" baseline="0" dirty="0" smtClean="0"/>
              <a:t> are many competing theories for how we go from the building blocks of life dissolved in the oceans on early Earth to the modern condition we see here, but all proposed so far still do not begin spontaneously.</a:t>
            </a:r>
            <a:endParaRPr lang="en-US" dirty="0"/>
          </a:p>
        </p:txBody>
      </p:sp>
      <p:sp>
        <p:nvSpPr>
          <p:cNvPr id="4" name="Slide Number Placeholder 3"/>
          <p:cNvSpPr>
            <a:spLocks noGrp="1"/>
          </p:cNvSpPr>
          <p:nvPr>
            <p:ph type="sldNum" sz="quarter" idx="10"/>
          </p:nvPr>
        </p:nvSpPr>
        <p:spPr/>
        <p:txBody>
          <a:bodyPr/>
          <a:lstStyle/>
          <a:p>
            <a:fld id="{E2077AA9-207B-B74C-9D36-F67E0BCBE9E7}" type="slidenum">
              <a:rPr lang="en-US" smtClean="0"/>
              <a:t>2</a:t>
            </a:fld>
            <a:endParaRPr lang="en-US"/>
          </a:p>
        </p:txBody>
      </p:sp>
    </p:spTree>
    <p:extLst>
      <p:ext uri="{BB962C8B-B14F-4D97-AF65-F5344CB8AC3E}">
        <p14:creationId xmlns:p14="http://schemas.microsoft.com/office/powerpoint/2010/main" val="631922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228600" indent="-228600">
              <a:buAutoNum type="arabicPeriod"/>
            </a:pPr>
            <a:r>
              <a:rPr lang="en-US" dirty="0" smtClean="0"/>
              <a:t>Backbone</a:t>
            </a:r>
            <a:r>
              <a:rPr lang="en-US" baseline="0" dirty="0" smtClean="0"/>
              <a:t> dihedral angle can be compared to number of Hydrogen Bonds, Radius of Gyration, and dihedral angles of known protein and nucleic acid secondary structures.</a:t>
            </a:r>
          </a:p>
          <a:p>
            <a:pPr marL="228600" indent="-228600">
              <a:buAutoNum type="arabicPeriod"/>
            </a:pPr>
            <a:r>
              <a:rPr lang="en-US" baseline="0" dirty="0" smtClean="0"/>
              <a:t>We have only evaluated these oligomers in pure water systems, early Earth’s oceans would have contained many constituents, these constituents can influence secondary structure.</a:t>
            </a:r>
          </a:p>
          <a:p>
            <a:pPr marL="228600" indent="-228600">
              <a:buAutoNum type="arabicPeriod"/>
            </a:pPr>
            <a:r>
              <a:rPr lang="en-US" baseline="0" dirty="0" smtClean="0"/>
              <a:t>We can use steered molecular dynamics to evaluate the potential for base pairing interactions between oligomer strands.</a:t>
            </a:r>
          </a:p>
        </p:txBody>
      </p:sp>
      <p:sp>
        <p:nvSpPr>
          <p:cNvPr id="4" name="Slide Number Placeholder 3"/>
          <p:cNvSpPr>
            <a:spLocks noGrp="1"/>
          </p:cNvSpPr>
          <p:nvPr>
            <p:ph type="sldNum" sz="quarter" idx="10"/>
          </p:nvPr>
        </p:nvSpPr>
        <p:spPr/>
        <p:txBody>
          <a:bodyPr/>
          <a:lstStyle/>
          <a:p>
            <a:fld id="{E2077AA9-207B-B74C-9D36-F67E0BCBE9E7}" type="slidenum">
              <a:rPr lang="en-US" smtClean="0"/>
              <a:t>11</a:t>
            </a:fld>
            <a:endParaRPr lang="en-US"/>
          </a:p>
        </p:txBody>
      </p:sp>
    </p:spTree>
    <p:extLst>
      <p:ext uri="{BB962C8B-B14F-4D97-AF65-F5344CB8AC3E}">
        <p14:creationId xmlns:p14="http://schemas.microsoft.com/office/powerpoint/2010/main" val="920623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a:t>
            </a:r>
          </a:p>
          <a:p>
            <a:pPr marL="228600" indent="-228600">
              <a:buAutoNum type="arabicPeriod"/>
            </a:pPr>
            <a:r>
              <a:rPr lang="en-US" dirty="0" smtClean="0"/>
              <a:t>Prior work has shown that HMU &amp; HMC can form spontaneously (no catalyst) from uracil &amp; cytosine, and recent work shows HMU / HMC can spontaneously (no catalyst) form chains called oligomers.</a:t>
            </a:r>
          </a:p>
          <a:p>
            <a:pPr marL="228600" indent="-228600">
              <a:buAutoNum type="arabicPeriod"/>
            </a:pPr>
            <a:r>
              <a:rPr lang="en-US" dirty="0" smtClean="0"/>
              <a:t>Do these oligomers have biological function?  i.e.  Can they store</a:t>
            </a:r>
            <a:r>
              <a:rPr lang="en-US" baseline="0" dirty="0" smtClean="0"/>
              <a:t> genetic information and / or catalyze reactions?</a:t>
            </a:r>
            <a:endParaRPr lang="en-US" dirty="0"/>
          </a:p>
        </p:txBody>
      </p:sp>
      <p:sp>
        <p:nvSpPr>
          <p:cNvPr id="4" name="Slide Number Placeholder 3"/>
          <p:cNvSpPr>
            <a:spLocks noGrp="1"/>
          </p:cNvSpPr>
          <p:nvPr>
            <p:ph type="sldNum" sz="quarter" idx="10"/>
          </p:nvPr>
        </p:nvSpPr>
        <p:spPr/>
        <p:txBody>
          <a:bodyPr/>
          <a:lstStyle/>
          <a:p>
            <a:fld id="{E2077AA9-207B-B74C-9D36-F67E0BCBE9E7}" type="slidenum">
              <a:rPr lang="en-US" smtClean="0"/>
              <a:t>3</a:t>
            </a:fld>
            <a:endParaRPr lang="en-US"/>
          </a:p>
        </p:txBody>
      </p:sp>
    </p:spTree>
    <p:extLst>
      <p:ext uri="{BB962C8B-B14F-4D97-AF65-F5344CB8AC3E}">
        <p14:creationId xmlns:p14="http://schemas.microsoft.com/office/powerpoint/2010/main" val="29054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228600" indent="-228600">
              <a:buAutoNum type="arabicPeriod"/>
            </a:pPr>
            <a:r>
              <a:rPr lang="en-US" dirty="0" smtClean="0"/>
              <a:t>We</a:t>
            </a:r>
            <a:r>
              <a:rPr lang="en-US" baseline="0" dirty="0" smtClean="0"/>
              <a:t> can time travel and search for evidence in the geologic record, but these biomolecules are not well preserved in the rock record.</a:t>
            </a:r>
          </a:p>
          <a:p>
            <a:pPr marL="228600" indent="-228600">
              <a:buAutoNum type="arabicPeriod"/>
            </a:pPr>
            <a:r>
              <a:rPr lang="en-US" baseline="0" dirty="0" smtClean="0"/>
              <a:t>We can travel to other locations in the solar system where these processes may be occurring now, but this is expensive and success is not guaranteed.</a:t>
            </a:r>
          </a:p>
          <a:p>
            <a:pPr marL="228600" indent="-228600">
              <a:buAutoNum type="arabicPeriod"/>
            </a:pPr>
            <a:r>
              <a:rPr lang="en-US" baseline="0" dirty="0" smtClean="0"/>
              <a:t>We can use Molecular Dynamics Simulation to perform theoretical investigations of proposed precursor molecules.</a:t>
            </a:r>
            <a:endParaRPr lang="en-US" dirty="0"/>
          </a:p>
        </p:txBody>
      </p:sp>
      <p:sp>
        <p:nvSpPr>
          <p:cNvPr id="4" name="Slide Number Placeholder 3"/>
          <p:cNvSpPr>
            <a:spLocks noGrp="1"/>
          </p:cNvSpPr>
          <p:nvPr>
            <p:ph type="sldNum" sz="quarter" idx="10"/>
          </p:nvPr>
        </p:nvSpPr>
        <p:spPr/>
        <p:txBody>
          <a:bodyPr/>
          <a:lstStyle/>
          <a:p>
            <a:fld id="{E2077AA9-207B-B74C-9D36-F67E0BCBE9E7}" type="slidenum">
              <a:rPr lang="en-US" smtClean="0"/>
              <a:t>4</a:t>
            </a:fld>
            <a:endParaRPr lang="en-US"/>
          </a:p>
        </p:txBody>
      </p:sp>
    </p:spTree>
    <p:extLst>
      <p:ext uri="{BB962C8B-B14F-4D97-AF65-F5344CB8AC3E}">
        <p14:creationId xmlns:p14="http://schemas.microsoft.com/office/powerpoint/2010/main" val="1443719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228600" indent="-228600">
              <a:buAutoNum type="arabicPeriod"/>
            </a:pPr>
            <a:r>
              <a:rPr lang="en-US" dirty="0" smtClean="0"/>
              <a:t>Molecular dynamics is essentially making a movie, we start with a box filled with the</a:t>
            </a:r>
            <a:r>
              <a:rPr lang="en-US" baseline="0" dirty="0" smtClean="0"/>
              <a:t> molecule of interest and in this case we fill the remaining space with water.</a:t>
            </a:r>
          </a:p>
          <a:p>
            <a:pPr marL="228600" indent="-228600">
              <a:buAutoNum type="arabicPeriod"/>
            </a:pPr>
            <a:r>
              <a:rPr lang="en-US" baseline="0" dirty="0" smtClean="0"/>
              <a:t>To simplify this demonstration lets remove the water and zoom in on the molecule of interest, if we apply Newton’s 2</a:t>
            </a:r>
            <a:r>
              <a:rPr lang="en-US" baseline="30000" dirty="0" smtClean="0"/>
              <a:t>nd</a:t>
            </a:r>
            <a:r>
              <a:rPr lang="en-US" baseline="0" dirty="0" smtClean="0"/>
              <a:t> Law to each atom within this molecule we can predict the position of each atom 1 frame of the movie into the future.</a:t>
            </a:r>
          </a:p>
          <a:p>
            <a:pPr marL="228600" indent="-228600">
              <a:buAutoNum type="arabicPeriod"/>
            </a:pPr>
            <a:r>
              <a:rPr lang="en-US" baseline="0" dirty="0" smtClean="0"/>
              <a:t>Mass is easily calculated, the force is derived from the potential energy contributions of many factors of molecular motion and interactions for each atom.</a:t>
            </a:r>
          </a:p>
        </p:txBody>
      </p:sp>
      <p:sp>
        <p:nvSpPr>
          <p:cNvPr id="4" name="Slide Number Placeholder 3"/>
          <p:cNvSpPr>
            <a:spLocks noGrp="1"/>
          </p:cNvSpPr>
          <p:nvPr>
            <p:ph type="sldNum" sz="quarter" idx="10"/>
          </p:nvPr>
        </p:nvSpPr>
        <p:spPr/>
        <p:txBody>
          <a:bodyPr/>
          <a:lstStyle/>
          <a:p>
            <a:fld id="{E2077AA9-207B-B74C-9D36-F67E0BCBE9E7}" type="slidenum">
              <a:rPr lang="en-US" smtClean="0"/>
              <a:t>5</a:t>
            </a:fld>
            <a:endParaRPr lang="en-US"/>
          </a:p>
        </p:txBody>
      </p:sp>
    </p:spTree>
    <p:extLst>
      <p:ext uri="{BB962C8B-B14F-4D97-AF65-F5344CB8AC3E}">
        <p14:creationId xmlns:p14="http://schemas.microsoft.com/office/powerpoint/2010/main" val="193474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r>
              <a:rPr lang="en-US" dirty="0" smtClean="0"/>
              <a:t>1.</a:t>
            </a:r>
            <a:r>
              <a:rPr lang="en-US" baseline="0" dirty="0" smtClean="0"/>
              <a:t>  By observing how the atoms move over time we can make calculations and predictions about the structure and function of the molecule.</a:t>
            </a:r>
            <a:endParaRPr lang="en-US" dirty="0"/>
          </a:p>
        </p:txBody>
      </p:sp>
      <p:sp>
        <p:nvSpPr>
          <p:cNvPr id="4" name="Slide Number Placeholder 3"/>
          <p:cNvSpPr>
            <a:spLocks noGrp="1"/>
          </p:cNvSpPr>
          <p:nvPr>
            <p:ph type="sldNum" sz="quarter" idx="10"/>
          </p:nvPr>
        </p:nvSpPr>
        <p:spPr/>
        <p:txBody>
          <a:bodyPr/>
          <a:lstStyle/>
          <a:p>
            <a:fld id="{E2077AA9-207B-B74C-9D36-F67E0BCBE9E7}" type="slidenum">
              <a:rPr lang="en-US" smtClean="0"/>
              <a:t>6</a:t>
            </a:fld>
            <a:endParaRPr lang="en-US"/>
          </a:p>
        </p:txBody>
      </p:sp>
    </p:spTree>
    <p:extLst>
      <p:ext uri="{BB962C8B-B14F-4D97-AF65-F5344CB8AC3E}">
        <p14:creationId xmlns:p14="http://schemas.microsoft.com/office/powerpoint/2010/main" val="366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228600" indent="-228600">
              <a:buAutoNum type="arabicPeriod"/>
            </a:pPr>
            <a:r>
              <a:rPr lang="en-US" dirty="0" smtClean="0"/>
              <a:t>Hydrogen bonds are very important to forming</a:t>
            </a:r>
            <a:r>
              <a:rPr lang="en-US" baseline="0" dirty="0" smtClean="0"/>
              <a:t> secondary structure in proteins and DNA / RNA giving them useful biological functionality.</a:t>
            </a:r>
          </a:p>
          <a:p>
            <a:pPr marL="228600" indent="-228600">
              <a:buAutoNum type="arabicPeriod"/>
            </a:pPr>
            <a:r>
              <a:rPr lang="en-US" baseline="0" dirty="0" smtClean="0"/>
              <a:t>Radius of gyration is a measure of a molecule’s compactness, the more compact a molecule is the more likely biologically useful structure is present.</a:t>
            </a:r>
          </a:p>
          <a:p>
            <a:pPr marL="228600" indent="-228600">
              <a:buAutoNum type="arabicPeriod"/>
            </a:pPr>
            <a:r>
              <a:rPr lang="en-US" baseline="0" dirty="0" smtClean="0"/>
              <a:t>If there is an association between higher numbers of hydrogen bonds and a more compact structure we would have reason to believe useful biological structure could occur.</a:t>
            </a:r>
            <a:endParaRPr lang="en-US" dirty="0"/>
          </a:p>
        </p:txBody>
      </p:sp>
      <p:sp>
        <p:nvSpPr>
          <p:cNvPr id="4" name="Slide Number Placeholder 3"/>
          <p:cNvSpPr>
            <a:spLocks noGrp="1"/>
          </p:cNvSpPr>
          <p:nvPr>
            <p:ph type="sldNum" sz="quarter" idx="10"/>
          </p:nvPr>
        </p:nvSpPr>
        <p:spPr/>
        <p:txBody>
          <a:bodyPr/>
          <a:lstStyle/>
          <a:p>
            <a:fld id="{E2077AA9-207B-B74C-9D36-F67E0BCBE9E7}" type="slidenum">
              <a:rPr lang="en-US" smtClean="0"/>
              <a:t>7</a:t>
            </a:fld>
            <a:endParaRPr lang="en-US"/>
          </a:p>
        </p:txBody>
      </p:sp>
    </p:spTree>
    <p:extLst>
      <p:ext uri="{BB962C8B-B14F-4D97-AF65-F5344CB8AC3E}">
        <p14:creationId xmlns:p14="http://schemas.microsoft.com/office/powerpoint/2010/main" val="20162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228600" indent="-228600">
              <a:buAutoNum type="arabicPeriod"/>
            </a:pPr>
            <a:r>
              <a:rPr lang="en-US" dirty="0" smtClean="0"/>
              <a:t>No association observed between hydrogen bonds with water and increased compactness, important because it suggests something other than</a:t>
            </a:r>
            <a:r>
              <a:rPr lang="en-US" baseline="0" dirty="0" smtClean="0"/>
              <a:t> the hydrophobic effect (poplar and nonpolar molecules avoiding each other) is affecting structure.</a:t>
            </a:r>
          </a:p>
          <a:p>
            <a:pPr marL="228600" indent="-228600">
              <a:buAutoNum type="arabicPeriod"/>
            </a:pPr>
            <a:r>
              <a:rPr lang="en-US" baseline="0" dirty="0" smtClean="0"/>
              <a:t>Decreasing association observed between intermolecular hydrogen bonds and increased compactness, important because it suggests something other than phase separation is affecting structure.</a:t>
            </a:r>
          </a:p>
          <a:p>
            <a:pPr marL="228600" indent="-228600">
              <a:buAutoNum type="arabicPeriod"/>
            </a:pPr>
            <a:r>
              <a:rPr lang="en-US" baseline="0" dirty="0" smtClean="0"/>
              <a:t>Increasing association observed between intramolecular hydrogen bonds and increased compactness, important because this is similar to higher order structure observed in proteins and DNA / RNA which gives them their </a:t>
            </a:r>
            <a:r>
              <a:rPr lang="en-US" baseline="0" dirty="0" err="1" smtClean="0"/>
              <a:t>biogical</a:t>
            </a:r>
            <a:r>
              <a:rPr lang="en-US" baseline="0" dirty="0" smtClean="0"/>
              <a:t> functionality.</a:t>
            </a:r>
            <a:endParaRPr lang="en-US" dirty="0" smtClean="0"/>
          </a:p>
        </p:txBody>
      </p:sp>
      <p:sp>
        <p:nvSpPr>
          <p:cNvPr id="4" name="Slide Number Placeholder 3"/>
          <p:cNvSpPr>
            <a:spLocks noGrp="1"/>
          </p:cNvSpPr>
          <p:nvPr>
            <p:ph type="sldNum" sz="quarter" idx="10"/>
          </p:nvPr>
        </p:nvSpPr>
        <p:spPr/>
        <p:txBody>
          <a:bodyPr/>
          <a:lstStyle/>
          <a:p>
            <a:fld id="{E2077AA9-207B-B74C-9D36-F67E0BCBE9E7}" type="slidenum">
              <a:rPr lang="en-US" smtClean="0"/>
              <a:t>8</a:t>
            </a:fld>
            <a:endParaRPr lang="en-US"/>
          </a:p>
        </p:txBody>
      </p:sp>
    </p:spTree>
    <p:extLst>
      <p:ext uri="{BB962C8B-B14F-4D97-AF65-F5344CB8AC3E}">
        <p14:creationId xmlns:p14="http://schemas.microsoft.com/office/powerpoint/2010/main" val="198894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r>
              <a:rPr lang="en-US" dirty="0" smtClean="0"/>
              <a:t>1.  As the % cytosine in the oligomer increases the positive association between intramolecular hydrogen bonds and increased compactness</a:t>
            </a:r>
            <a:r>
              <a:rPr lang="en-US" baseline="0" dirty="0" smtClean="0"/>
              <a:t> increases.  This is similar to secondary structure in DNA because G-C hydrogen bonds stabilize DNA secondary structure.</a:t>
            </a:r>
            <a:endParaRPr lang="en-US" dirty="0"/>
          </a:p>
        </p:txBody>
      </p:sp>
      <p:sp>
        <p:nvSpPr>
          <p:cNvPr id="4" name="Slide Number Placeholder 3"/>
          <p:cNvSpPr>
            <a:spLocks noGrp="1"/>
          </p:cNvSpPr>
          <p:nvPr>
            <p:ph type="sldNum" sz="quarter" idx="10"/>
          </p:nvPr>
        </p:nvSpPr>
        <p:spPr/>
        <p:txBody>
          <a:bodyPr/>
          <a:lstStyle/>
          <a:p>
            <a:fld id="{E2077AA9-207B-B74C-9D36-F67E0BCBE9E7}" type="slidenum">
              <a:rPr lang="en-US" smtClean="0"/>
              <a:t>9</a:t>
            </a:fld>
            <a:endParaRPr lang="en-US"/>
          </a:p>
        </p:txBody>
      </p:sp>
    </p:spTree>
    <p:extLst>
      <p:ext uri="{BB962C8B-B14F-4D97-AF65-F5344CB8AC3E}">
        <p14:creationId xmlns:p14="http://schemas.microsoft.com/office/powerpoint/2010/main" val="849170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pPr marL="171450" indent="-171450">
              <a:buFont typeface="Arial" charset="0"/>
              <a:buChar char="•"/>
            </a:pPr>
            <a:r>
              <a:rPr lang="en-US" dirty="0" smtClean="0"/>
              <a:t>The</a:t>
            </a:r>
            <a:r>
              <a:rPr lang="en-US" baseline="0" dirty="0" smtClean="0"/>
              <a:t> association between intramolecular hydrogen bonds and increased compactness directly correlates with how meaningful biological structure is formed in modern biomolecules.</a:t>
            </a:r>
          </a:p>
          <a:p>
            <a:pPr marL="171450" indent="-171450">
              <a:buFont typeface="Arial" charset="0"/>
              <a:buChar char="•"/>
            </a:pPr>
            <a:r>
              <a:rPr lang="en-US" baseline="0" dirty="0" smtClean="0"/>
              <a:t>The association between % cytosine present and a stronger signal between intramolecular hydrogen bonds and increased compactness directly correlates with DNA secondary structure stability.</a:t>
            </a:r>
            <a:endParaRPr lang="en-US" dirty="0"/>
          </a:p>
        </p:txBody>
      </p:sp>
      <p:sp>
        <p:nvSpPr>
          <p:cNvPr id="4" name="Slide Number Placeholder 3"/>
          <p:cNvSpPr>
            <a:spLocks noGrp="1"/>
          </p:cNvSpPr>
          <p:nvPr>
            <p:ph type="sldNum" sz="quarter" idx="10"/>
          </p:nvPr>
        </p:nvSpPr>
        <p:spPr/>
        <p:txBody>
          <a:bodyPr/>
          <a:lstStyle/>
          <a:p>
            <a:fld id="{E2077AA9-207B-B74C-9D36-F67E0BCBE9E7}" type="slidenum">
              <a:rPr lang="en-US" smtClean="0"/>
              <a:t>10</a:t>
            </a:fld>
            <a:endParaRPr lang="en-US"/>
          </a:p>
        </p:txBody>
      </p:sp>
    </p:spTree>
    <p:extLst>
      <p:ext uri="{BB962C8B-B14F-4D97-AF65-F5344CB8AC3E}">
        <p14:creationId xmlns:p14="http://schemas.microsoft.com/office/powerpoint/2010/main" val="612982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4E487-0E8E-3F4C-AA8F-E1C64AF03A8C}" type="datetimeFigureOut">
              <a:rPr lang="en-US" smtClean="0"/>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255907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4E487-0E8E-3F4C-AA8F-E1C64AF03A8C}" type="datetimeFigureOut">
              <a:rPr lang="en-US" smtClean="0"/>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133018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4E487-0E8E-3F4C-AA8F-E1C64AF03A8C}" type="datetimeFigureOut">
              <a:rPr lang="en-US" smtClean="0"/>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1153152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4E487-0E8E-3F4C-AA8F-E1C64AF03A8C}" type="datetimeFigureOut">
              <a:rPr lang="en-US" smtClean="0"/>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178171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4E487-0E8E-3F4C-AA8F-E1C64AF03A8C}" type="datetimeFigureOut">
              <a:rPr lang="en-US" smtClean="0"/>
              <a:t>4/11/17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741173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4E487-0E8E-3F4C-AA8F-E1C64AF03A8C}" type="datetimeFigureOut">
              <a:rPr lang="en-US" smtClean="0"/>
              <a:t>4/11/17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149920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4E487-0E8E-3F4C-AA8F-E1C64AF03A8C}" type="datetimeFigureOut">
              <a:rPr lang="en-US" smtClean="0"/>
              <a:t>4/11/17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73734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4E487-0E8E-3F4C-AA8F-E1C64AF03A8C}" type="datetimeFigureOut">
              <a:rPr lang="en-US" smtClean="0"/>
              <a:t>4/11/17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1542636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4E487-0E8E-3F4C-AA8F-E1C64AF03A8C}" type="datetimeFigureOut">
              <a:rPr lang="en-US" smtClean="0"/>
              <a:t>4/11/17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526509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4E487-0E8E-3F4C-AA8F-E1C64AF03A8C}" type="datetimeFigureOut">
              <a:rPr lang="en-US" smtClean="0"/>
              <a:t>4/11/17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1416238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4E487-0E8E-3F4C-AA8F-E1C64AF03A8C}" type="datetimeFigureOut">
              <a:rPr lang="en-US" smtClean="0"/>
              <a:t>4/11/17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09486F-9352-E04B-9EDB-DA59A151F7B6}" type="slidenum">
              <a:rPr lang="en-US" smtClean="0"/>
              <a:t>‹#›</a:t>
            </a:fld>
            <a:endParaRPr lang="en-US"/>
          </a:p>
        </p:txBody>
      </p:sp>
    </p:spTree>
    <p:extLst>
      <p:ext uri="{BB962C8B-B14F-4D97-AF65-F5344CB8AC3E}">
        <p14:creationId xmlns:p14="http://schemas.microsoft.com/office/powerpoint/2010/main" val="10045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4E487-0E8E-3F4C-AA8F-E1C64AF03A8C}" type="datetimeFigureOut">
              <a:rPr lang="en-US" smtClean="0"/>
              <a:t>4/11/17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9486F-9352-E04B-9EDB-DA59A151F7B6}" type="slidenum">
              <a:rPr lang="en-US" smtClean="0"/>
              <a:t>‹#›</a:t>
            </a:fld>
            <a:endParaRPr lang="en-US"/>
          </a:p>
        </p:txBody>
      </p:sp>
    </p:spTree>
    <p:extLst>
      <p:ext uri="{BB962C8B-B14F-4D97-AF65-F5344CB8AC3E}">
        <p14:creationId xmlns:p14="http://schemas.microsoft.com/office/powerpoint/2010/main" val="1329495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1.png"/><Relationship Id="rId1" Type="http://schemas.microsoft.com/office/2007/relationships/media" Target="../media/media2.mov"/><Relationship Id="rId2" Type="http://schemas.openxmlformats.org/officeDocument/2006/relationships/video" Target="../media/media2.mov"/></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13.png"/><Relationship Id="rId6" Type="http://schemas.openxmlformats.org/officeDocument/2006/relationships/image" Target="../media/image14.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74816"/>
            <a:ext cx="9144000" cy="2387600"/>
          </a:xfrm>
        </p:spPr>
        <p:txBody>
          <a:bodyPr>
            <a:normAutofit fontScale="90000"/>
          </a:bodyPr>
          <a:lstStyle/>
          <a:p>
            <a:r>
              <a:rPr lang="en-US" dirty="0" smtClean="0"/>
              <a:t>The role of hydrogen bonding in forming secondary structure in a proposed DNA precursor </a:t>
            </a:r>
            <a:endParaRPr lang="en-US" dirty="0"/>
          </a:p>
        </p:txBody>
      </p:sp>
      <p:sp>
        <p:nvSpPr>
          <p:cNvPr id="3" name="Subtitle 2"/>
          <p:cNvSpPr>
            <a:spLocks noGrp="1"/>
          </p:cNvSpPr>
          <p:nvPr>
            <p:ph type="subTitle" idx="1"/>
          </p:nvPr>
        </p:nvSpPr>
        <p:spPr>
          <a:xfrm>
            <a:off x="1524000" y="3454491"/>
            <a:ext cx="9144000" cy="1655762"/>
          </a:xfrm>
        </p:spPr>
        <p:txBody>
          <a:bodyPr/>
          <a:lstStyle/>
          <a:p>
            <a:r>
              <a:rPr lang="en-US" dirty="0" smtClean="0"/>
              <a:t>Kevin Gochenour</a:t>
            </a:r>
          </a:p>
          <a:p>
            <a:r>
              <a:rPr lang="en-US" dirty="0" smtClean="0"/>
              <a:t>Northern Arizona University</a:t>
            </a:r>
          </a:p>
          <a:p>
            <a:r>
              <a:rPr lang="en-US" dirty="0" smtClean="0"/>
              <a:t>Lindberg Research Group</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3794612"/>
            <a:ext cx="2764913" cy="22351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185" y="3454491"/>
            <a:ext cx="2182815" cy="2915353"/>
          </a:xfrm>
          <a:prstGeom prst="rect">
            <a:avLst/>
          </a:prstGeom>
        </p:spPr>
      </p:pic>
    </p:spTree>
    <p:extLst>
      <p:ext uri="{BB962C8B-B14F-4D97-AF65-F5344CB8AC3E}">
        <p14:creationId xmlns:p14="http://schemas.microsoft.com/office/powerpoint/2010/main" val="2136863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Findings of this Analysis</a:t>
            </a:r>
            <a:endParaRPr lang="en-US" dirty="0"/>
          </a:p>
        </p:txBody>
      </p:sp>
      <p:sp>
        <p:nvSpPr>
          <p:cNvPr id="4" name="Content Placeholder 3"/>
          <p:cNvSpPr>
            <a:spLocks noGrp="1"/>
          </p:cNvSpPr>
          <p:nvPr>
            <p:ph idx="1"/>
          </p:nvPr>
        </p:nvSpPr>
        <p:spPr/>
        <p:txBody>
          <a:bodyPr/>
          <a:lstStyle/>
          <a:p>
            <a:r>
              <a:rPr lang="en-US" dirty="0" smtClean="0"/>
              <a:t>We see a distinct association between greater numbers of intramolecular hydrogen bonds and increased compactness</a:t>
            </a:r>
          </a:p>
          <a:p>
            <a:r>
              <a:rPr lang="en-US" dirty="0" smtClean="0"/>
              <a:t>As the % of cytosine subunits in an oligomer increased, the association between hydrogen bonds and increased compactness was stronger</a:t>
            </a:r>
            <a:endParaRPr lang="en-US" dirty="0"/>
          </a:p>
        </p:txBody>
      </p:sp>
    </p:spTree>
    <p:extLst>
      <p:ext uri="{BB962C8B-B14F-4D97-AF65-F5344CB8AC3E}">
        <p14:creationId xmlns:p14="http://schemas.microsoft.com/office/powerpoint/2010/main" val="956263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42426"/>
          <a:stretch/>
        </p:blipFill>
        <p:spPr>
          <a:xfrm>
            <a:off x="8801188" y="5099819"/>
            <a:ext cx="876300" cy="680002"/>
          </a:xfrm>
          <a:prstGeom prst="rect">
            <a:avLst/>
          </a:prstGeom>
        </p:spPr>
      </p:pic>
      <p:sp>
        <p:nvSpPr>
          <p:cNvPr id="2" name="Title 1"/>
          <p:cNvSpPr>
            <a:spLocks noGrp="1"/>
          </p:cNvSpPr>
          <p:nvPr>
            <p:ph type="title"/>
          </p:nvPr>
        </p:nvSpPr>
        <p:spPr/>
        <p:txBody>
          <a:bodyPr/>
          <a:lstStyle/>
          <a:p>
            <a:r>
              <a:rPr lang="en-US" dirty="0" smtClean="0"/>
              <a:t>Future Investigations</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089" t="23387" r="14532" b="24727"/>
          <a:stretch/>
        </p:blipFill>
        <p:spPr>
          <a:xfrm>
            <a:off x="7255836" y="1690688"/>
            <a:ext cx="3273505" cy="3262175"/>
          </a:xfrm>
          <a:prstGeom prst="rect">
            <a:avLst/>
          </a:prstGeom>
        </p:spPr>
      </p:pic>
      <p:sp>
        <p:nvSpPr>
          <p:cNvPr id="27" name="Donut 26"/>
          <p:cNvSpPr/>
          <p:nvPr/>
        </p:nvSpPr>
        <p:spPr>
          <a:xfrm>
            <a:off x="8839773" y="3200264"/>
            <a:ext cx="355600" cy="342900"/>
          </a:xfrm>
          <a:prstGeom prst="donut">
            <a:avLst>
              <a:gd name="adj" fmla="val 570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a:off x="8725473" y="2791415"/>
            <a:ext cx="355600" cy="342900"/>
          </a:xfrm>
          <a:prstGeom prst="donut">
            <a:avLst>
              <a:gd name="adj" fmla="val 570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Arrow Connector 29"/>
          <p:cNvCxnSpPr/>
          <p:nvPr/>
        </p:nvCxnSpPr>
        <p:spPr>
          <a:xfrm flipH="1">
            <a:off x="9195373" y="2871652"/>
            <a:ext cx="1202025" cy="46789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9081073" y="2370782"/>
            <a:ext cx="1202025" cy="46789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8779918" y="2262372"/>
            <a:ext cx="637055" cy="3415641"/>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035496" y="5731299"/>
            <a:ext cx="2762953" cy="584775"/>
          </a:xfrm>
          <a:prstGeom prst="rect">
            <a:avLst/>
          </a:prstGeom>
          <a:noFill/>
        </p:spPr>
        <p:txBody>
          <a:bodyPr wrap="square" rtlCol="0">
            <a:spAutoFit/>
          </a:bodyPr>
          <a:lstStyle/>
          <a:p>
            <a:r>
              <a:rPr lang="en-US" sz="3200" smtClean="0"/>
              <a:t>Dihedral Angle</a:t>
            </a:r>
            <a:endParaRPr lang="en-US" sz="3200" dirty="0"/>
          </a:p>
        </p:txBody>
      </p:sp>
      <p:sp>
        <p:nvSpPr>
          <p:cNvPr id="68" name="TextBox 67"/>
          <p:cNvSpPr txBox="1"/>
          <p:nvPr/>
        </p:nvSpPr>
        <p:spPr>
          <a:xfrm>
            <a:off x="838200" y="1903751"/>
            <a:ext cx="6192187" cy="4524315"/>
          </a:xfrm>
          <a:prstGeom prst="rect">
            <a:avLst/>
          </a:prstGeom>
          <a:noFill/>
        </p:spPr>
        <p:txBody>
          <a:bodyPr wrap="square" rtlCol="0">
            <a:spAutoFit/>
          </a:bodyPr>
          <a:lstStyle/>
          <a:p>
            <a:pPr marL="285750" indent="-285750">
              <a:buFont typeface="Arial" charset="0"/>
              <a:buChar char="•"/>
            </a:pPr>
            <a:r>
              <a:rPr lang="en-US" sz="2400" dirty="0" smtClean="0"/>
              <a:t>Stable secondary structure in DNA, RNA, and proteins have consistent backbone dihedral angles.</a:t>
            </a:r>
          </a:p>
          <a:p>
            <a:pPr marL="285750" indent="-285750">
              <a:buFont typeface="Arial" charset="0"/>
              <a:buChar char="•"/>
            </a:pPr>
            <a:endParaRPr lang="en-US" sz="2400" dirty="0" smtClean="0"/>
          </a:p>
          <a:p>
            <a:pPr marL="285750" indent="-285750">
              <a:buFont typeface="Arial" charset="0"/>
              <a:buChar char="•"/>
            </a:pPr>
            <a:r>
              <a:rPr lang="en-US" sz="2400" dirty="0"/>
              <a:t>Evaluate molecular </a:t>
            </a:r>
            <a:r>
              <a:rPr lang="en-US" sz="2400" dirty="0" smtClean="0"/>
              <a:t>dynamics in non-pure </a:t>
            </a:r>
            <a:r>
              <a:rPr lang="en-US" sz="2400" dirty="0"/>
              <a:t>water </a:t>
            </a:r>
            <a:r>
              <a:rPr lang="en-US" sz="2400" dirty="0" smtClean="0"/>
              <a:t>simulations.</a:t>
            </a:r>
          </a:p>
          <a:p>
            <a:pPr marL="285750" indent="-285750">
              <a:buFont typeface="Arial" charset="0"/>
              <a:buChar char="•"/>
            </a:pPr>
            <a:endParaRPr lang="en-US" sz="2400" dirty="0" smtClean="0"/>
          </a:p>
          <a:p>
            <a:pPr marL="285750" indent="-285750">
              <a:buFont typeface="Arial" charset="0"/>
              <a:buChar char="•"/>
            </a:pPr>
            <a:r>
              <a:rPr lang="en-US" sz="2400" dirty="0"/>
              <a:t>Use steered methods to evaluate base-pairing characteristics between these molecules and other genetic </a:t>
            </a:r>
            <a:r>
              <a:rPr lang="en-US" sz="2400" dirty="0" smtClean="0"/>
              <a:t>molecules</a:t>
            </a:r>
          </a:p>
          <a:p>
            <a:pPr marL="285750" indent="-285750">
              <a:buFont typeface="Arial" charset="0"/>
              <a:buChar char="•"/>
            </a:pPr>
            <a:endParaRPr lang="en-US" sz="2400" dirty="0"/>
          </a:p>
          <a:p>
            <a:pPr marL="285750" indent="-285750">
              <a:buFont typeface="Arial" charset="0"/>
              <a:buChar char="•"/>
            </a:pPr>
            <a:endParaRPr lang="en-US" sz="2400" dirty="0" smtClean="0"/>
          </a:p>
        </p:txBody>
      </p:sp>
      <p:pic>
        <p:nvPicPr>
          <p:cNvPr id="10" name="Picture 9"/>
          <p:cNvPicPr>
            <a:picLocks noChangeAspect="1"/>
          </p:cNvPicPr>
          <p:nvPr/>
        </p:nvPicPr>
        <p:blipFill rotWithShape="1">
          <a:blip r:embed="rId3"/>
          <a:srcRect b="57574"/>
          <a:stretch/>
        </p:blipFill>
        <p:spPr>
          <a:xfrm>
            <a:off x="8801188" y="4595420"/>
            <a:ext cx="876300" cy="501098"/>
          </a:xfrm>
          <a:prstGeom prst="rect">
            <a:avLst/>
          </a:prstGeom>
        </p:spPr>
      </p:pic>
    </p:spTree>
    <p:extLst>
      <p:ext uri="{BB962C8B-B14F-4D97-AF65-F5344CB8AC3E}">
        <p14:creationId xmlns:p14="http://schemas.microsoft.com/office/powerpoint/2010/main" val="2008819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a:t>
            </a:r>
            <a:endParaRPr lang="en-US" dirty="0"/>
          </a:p>
        </p:txBody>
      </p:sp>
      <p:sp>
        <p:nvSpPr>
          <p:cNvPr id="3" name="Content Placeholder 2"/>
          <p:cNvSpPr>
            <a:spLocks noGrp="1"/>
          </p:cNvSpPr>
          <p:nvPr>
            <p:ph idx="1"/>
          </p:nvPr>
        </p:nvSpPr>
        <p:spPr>
          <a:xfrm>
            <a:off x="838200" y="1825625"/>
            <a:ext cx="10515600" cy="4351338"/>
          </a:xfrm>
        </p:spPr>
        <p:txBody>
          <a:bodyPr/>
          <a:lstStyle/>
          <a:p>
            <a:r>
              <a:rPr lang="en-US" dirty="0" smtClean="0"/>
              <a:t>NAU Hooper Undergraduate Research Award</a:t>
            </a:r>
          </a:p>
          <a:p>
            <a:r>
              <a:rPr lang="en-US" dirty="0"/>
              <a:t>NAU Undergraduate Travel </a:t>
            </a:r>
            <a:r>
              <a:rPr lang="en-US" dirty="0" smtClean="0"/>
              <a:t>Grant</a:t>
            </a:r>
          </a:p>
          <a:p>
            <a:r>
              <a:rPr lang="en-US" dirty="0" smtClean="0"/>
              <a:t>NASA Space Grant &amp; Arizona Space Grant Consortium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941854"/>
            <a:ext cx="2764913" cy="223510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592" y="3601731"/>
            <a:ext cx="2182815" cy="291535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918" y="4467453"/>
            <a:ext cx="3216881" cy="1183908"/>
          </a:xfrm>
          <a:prstGeom prst="rect">
            <a:avLst/>
          </a:prstGeom>
        </p:spPr>
      </p:pic>
    </p:spTree>
    <p:extLst>
      <p:ext uri="{BB962C8B-B14F-4D97-AF65-F5344CB8AC3E}">
        <p14:creationId xmlns:p14="http://schemas.microsoft.com/office/powerpoint/2010/main" val="1989553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Boise State University Team</a:t>
            </a:r>
          </a:p>
          <a:p>
            <a:pPr lvl="1"/>
            <a:r>
              <a:rPr lang="en-US" dirty="0" smtClean="0"/>
              <a:t>Dr. Michael Callahan</a:t>
            </a:r>
          </a:p>
          <a:p>
            <a:pPr lvl="1"/>
            <a:r>
              <a:rPr lang="en-US" dirty="0" smtClean="0"/>
              <a:t>Dr. Karen Smith</a:t>
            </a:r>
          </a:p>
          <a:p>
            <a:r>
              <a:rPr lang="en-US" dirty="0" smtClean="0"/>
              <a:t>NAU SESES, Department of Geology</a:t>
            </a:r>
          </a:p>
          <a:p>
            <a:pPr lvl="1"/>
            <a:r>
              <a:rPr lang="en-US" dirty="0" smtClean="0"/>
              <a:t>Dr. David Elliott, </a:t>
            </a:r>
            <a:r>
              <a:rPr lang="en-US" dirty="0" err="1" smtClean="0"/>
              <a:t>Ph.D</a:t>
            </a:r>
            <a:r>
              <a:rPr lang="en-US" dirty="0" smtClean="0"/>
              <a:t> in Paleontology</a:t>
            </a:r>
          </a:p>
          <a:p>
            <a:r>
              <a:rPr lang="en-US" dirty="0" smtClean="0"/>
              <a:t>NAU Department of Chemistry &amp; Biochemistry</a:t>
            </a:r>
          </a:p>
          <a:p>
            <a:pPr lvl="1"/>
            <a:r>
              <a:rPr lang="en-US" dirty="0" smtClean="0"/>
              <a:t>Dr. </a:t>
            </a:r>
            <a:r>
              <a:rPr lang="en-US" dirty="0" err="1" smtClean="0"/>
              <a:t>Gerrick</a:t>
            </a:r>
            <a:r>
              <a:rPr lang="en-US" dirty="0" smtClean="0"/>
              <a:t> Lindberg</a:t>
            </a:r>
          </a:p>
          <a:p>
            <a:r>
              <a:rPr lang="en-US" dirty="0" smtClean="0"/>
              <a:t>NAU Department of Physics &amp; Astronomy</a:t>
            </a:r>
          </a:p>
          <a:p>
            <a:pPr lvl="1"/>
            <a:r>
              <a:rPr lang="en-US" dirty="0" smtClean="0"/>
              <a:t>Dr. Nadine Barlow</a:t>
            </a:r>
          </a:p>
          <a:p>
            <a:pPr lvl="1"/>
            <a:r>
              <a:rPr lang="en-US" dirty="0" smtClean="0"/>
              <a:t>Kathleen </a:t>
            </a:r>
            <a:r>
              <a:rPr lang="en-US" dirty="0" err="1" smtClean="0"/>
              <a:t>Stigmon</a:t>
            </a:r>
            <a:endParaRPr lang="en-US" dirty="0" smtClean="0"/>
          </a:p>
          <a:p>
            <a:r>
              <a:rPr lang="en-US" dirty="0" smtClean="0"/>
              <a:t>NAU The Lindberg Research Group</a:t>
            </a:r>
          </a:p>
          <a:p>
            <a:pPr lvl="1"/>
            <a:r>
              <a:rPr lang="en-US" dirty="0" smtClean="0"/>
              <a:t>Alex </a:t>
            </a:r>
            <a:r>
              <a:rPr lang="en-US" dirty="0" err="1" smtClean="0"/>
              <a:t>Heyert</a:t>
            </a:r>
            <a:r>
              <a:rPr lang="en-US" dirty="0" smtClean="0"/>
              <a:t>, Porter Marsh, Shy </a:t>
            </a:r>
            <a:r>
              <a:rPr lang="en-US" dirty="0" err="1" smtClean="0"/>
              <a:t>Dustrud</a:t>
            </a:r>
            <a:r>
              <a:rPr lang="en-US" dirty="0" smtClean="0"/>
              <a:t>, and Lauren Younger</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499" y="1825625"/>
            <a:ext cx="3904545" cy="1184275"/>
          </a:xfrm>
          <a:prstGeom prst="rect">
            <a:avLst/>
          </a:prstGeom>
        </p:spPr>
      </p:pic>
    </p:spTree>
    <p:extLst>
      <p:ext uri="{BB962C8B-B14F-4D97-AF65-F5344CB8AC3E}">
        <p14:creationId xmlns:p14="http://schemas.microsoft.com/office/powerpoint/2010/main" val="983276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Question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81600" y="0"/>
            <a:ext cx="7010400" cy="6858000"/>
          </a:xfrm>
          <a:prstGeom prst="rect">
            <a:avLst/>
          </a:prstGeom>
        </p:spPr>
      </p:pic>
    </p:spTree>
    <p:extLst>
      <p:ext uri="{BB962C8B-B14F-4D97-AF65-F5344CB8AC3E}">
        <p14:creationId xmlns:p14="http://schemas.microsoft.com/office/powerpoint/2010/main" val="91862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life spontaneously occur on Earth?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3798026" cy="4643680"/>
          </a:xfrm>
          <a:prstGeom prst="rect">
            <a:avLst/>
          </a:prstGeom>
        </p:spPr>
      </p:pic>
      <p:grpSp>
        <p:nvGrpSpPr>
          <p:cNvPr id="12" name="Group 11"/>
          <p:cNvGrpSpPr/>
          <p:nvPr/>
        </p:nvGrpSpPr>
        <p:grpSpPr>
          <a:xfrm>
            <a:off x="1206500" y="2317482"/>
            <a:ext cx="3677632" cy="3685639"/>
            <a:chOff x="1206500" y="2317482"/>
            <a:chExt cx="3677632" cy="3685639"/>
          </a:xfrm>
        </p:grpSpPr>
        <p:sp>
          <p:nvSpPr>
            <p:cNvPr id="7" name="Frame 6"/>
            <p:cNvSpPr/>
            <p:nvPr/>
          </p:nvSpPr>
          <p:spPr>
            <a:xfrm>
              <a:off x="1206500" y="2317482"/>
              <a:ext cx="2374900" cy="558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2509232" y="3864758"/>
              <a:ext cx="2374900" cy="558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2274025" y="5444321"/>
              <a:ext cx="2374900" cy="558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p:cNvGrpSpPr/>
          <p:nvPr/>
        </p:nvGrpSpPr>
        <p:grpSpPr>
          <a:xfrm>
            <a:off x="4636226" y="1930400"/>
            <a:ext cx="6717574" cy="4470901"/>
            <a:chOff x="4636226" y="1930400"/>
            <a:chExt cx="6717574" cy="4470901"/>
          </a:xfrm>
        </p:grpSpPr>
        <p:grpSp>
          <p:nvGrpSpPr>
            <p:cNvPr id="13" name="Group 12"/>
            <p:cNvGrpSpPr/>
            <p:nvPr/>
          </p:nvGrpSpPr>
          <p:grpSpPr>
            <a:xfrm>
              <a:off x="4636226" y="1930400"/>
              <a:ext cx="6717574" cy="4175368"/>
              <a:chOff x="4636226" y="1930400"/>
              <a:chExt cx="6717574" cy="4175368"/>
            </a:xfrm>
          </p:grpSpPr>
          <p:pic>
            <p:nvPicPr>
              <p:cNvPr id="3" name="Picture 2"/>
              <p:cNvPicPr/>
              <p:nvPr/>
            </p:nvPicPr>
            <p:blipFill rotWithShape="1">
              <a:blip r:embed="rId4">
                <a:extLst>
                  <a:ext uri="{28A0092B-C50C-407E-A947-70E740481C1C}">
                    <a14:useLocalDpi xmlns:a14="http://schemas.microsoft.com/office/drawing/2010/main" val="0"/>
                  </a:ext>
                </a:extLst>
              </a:blip>
              <a:srcRect t="48286"/>
              <a:stretch/>
            </p:blipFill>
            <p:spPr bwMode="auto">
              <a:xfrm>
                <a:off x="5524500" y="1930400"/>
                <a:ext cx="5829300" cy="4175368"/>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6" name="Right Arrow 5"/>
              <p:cNvSpPr/>
              <p:nvPr/>
            </p:nvSpPr>
            <p:spPr>
              <a:xfrm rot="10800000">
                <a:off x="4636226" y="3503076"/>
                <a:ext cx="1460755" cy="101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524500" y="6124302"/>
              <a:ext cx="2870200" cy="276999"/>
            </a:xfrm>
            <a:prstGeom prst="rect">
              <a:avLst/>
            </a:prstGeom>
            <a:noFill/>
          </p:spPr>
          <p:txBody>
            <a:bodyPr wrap="square" rtlCol="0">
              <a:spAutoFit/>
            </a:bodyPr>
            <a:lstStyle/>
            <a:p>
              <a:r>
                <a:rPr lang="en-US" sz="1200" dirty="0" smtClean="0"/>
                <a:t>Image from Don Dixon 2016.</a:t>
              </a:r>
              <a:endParaRPr lang="en-US" sz="1200" dirty="0"/>
            </a:p>
          </p:txBody>
        </p:sp>
      </p:grpSp>
      <p:sp>
        <p:nvSpPr>
          <p:cNvPr id="11" name="TextBox 10"/>
          <p:cNvSpPr txBox="1"/>
          <p:nvPr/>
        </p:nvSpPr>
        <p:spPr>
          <a:xfrm>
            <a:off x="1206500" y="6334368"/>
            <a:ext cx="2870200" cy="276999"/>
          </a:xfrm>
          <a:prstGeom prst="rect">
            <a:avLst/>
          </a:prstGeom>
          <a:noFill/>
        </p:spPr>
        <p:txBody>
          <a:bodyPr wrap="square" rtlCol="0">
            <a:spAutoFit/>
          </a:bodyPr>
          <a:lstStyle/>
          <a:p>
            <a:r>
              <a:rPr lang="en-US" sz="1200" dirty="0" smtClean="0"/>
              <a:t>Image from </a:t>
            </a:r>
            <a:r>
              <a:rPr lang="en-US" sz="1200" i="1" dirty="0" smtClean="0"/>
              <a:t>Wikipedia</a:t>
            </a:r>
            <a:r>
              <a:rPr lang="en-US" sz="1200" dirty="0" smtClean="0"/>
              <a:t> 2017.</a:t>
            </a:r>
            <a:endParaRPr lang="en-US" sz="1200" dirty="0"/>
          </a:p>
        </p:txBody>
      </p:sp>
    </p:spTree>
    <p:extLst>
      <p:ext uri="{BB962C8B-B14F-4D97-AF65-F5344CB8AC3E}">
        <p14:creationId xmlns:p14="http://schemas.microsoft.com/office/powerpoint/2010/main" val="214314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ppt_x</p:attrName>
                                        </p:attrNameLst>
                                      </p:cBhvr>
                                      <p:tavLst>
                                        <p:tav tm="0">
                                          <p:val>
                                            <p:strVal val="#ppt_x+#ppt_w*1.125000"/>
                                          </p:val>
                                        </p:tav>
                                        <p:tav tm="100000">
                                          <p:val>
                                            <p:strVal val="#ppt_x"/>
                                          </p:val>
                                        </p:tav>
                                      </p:tavLst>
                                    </p:anim>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 spontaneously forming proposed genetic precursor</a:t>
            </a:r>
            <a:endParaRPr lang="en-US" sz="36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1179" t="21482" r="30303" b="15729"/>
          <a:stretch/>
        </p:blipFill>
        <p:spPr>
          <a:xfrm>
            <a:off x="838200" y="3276599"/>
            <a:ext cx="1968500" cy="247955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5253" t="21002" r="25488" b="15250"/>
          <a:stretch/>
        </p:blipFill>
        <p:spPr>
          <a:xfrm>
            <a:off x="4267455" y="3276599"/>
            <a:ext cx="2479553" cy="2479553"/>
          </a:xfrm>
          <a:prstGeom prst="rect">
            <a:avLst/>
          </a:prstGeom>
        </p:spPr>
      </p:pic>
      <p:sp>
        <p:nvSpPr>
          <p:cNvPr id="5" name="Right Arrow 4"/>
          <p:cNvSpPr/>
          <p:nvPr/>
        </p:nvSpPr>
        <p:spPr>
          <a:xfrm>
            <a:off x="2806700" y="4006923"/>
            <a:ext cx="1460755" cy="101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8200" y="5756150"/>
            <a:ext cx="5908808" cy="276999"/>
          </a:xfrm>
          <a:prstGeom prst="rect">
            <a:avLst/>
          </a:prstGeom>
          <a:noFill/>
        </p:spPr>
        <p:txBody>
          <a:bodyPr wrap="square" rtlCol="0">
            <a:spAutoFit/>
          </a:bodyPr>
          <a:lstStyle/>
          <a:p>
            <a:pPr algn="ctr"/>
            <a:r>
              <a:rPr lang="en-US" sz="1200" dirty="0" smtClean="0"/>
              <a:t>Callahan, M., et al. </a:t>
            </a:r>
            <a:r>
              <a:rPr lang="en-US" sz="1200" i="1" dirty="0" smtClean="0"/>
              <a:t>Proc Natl </a:t>
            </a:r>
            <a:r>
              <a:rPr lang="en-US" sz="1200" i="1" dirty="0" err="1" smtClean="0"/>
              <a:t>Acad</a:t>
            </a:r>
            <a:r>
              <a:rPr lang="en-US" sz="1200" i="1" dirty="0" smtClean="0"/>
              <a:t> </a:t>
            </a:r>
            <a:r>
              <a:rPr lang="en-US" sz="1200" i="1" dirty="0" err="1" smtClean="0"/>
              <a:t>Sci</a:t>
            </a:r>
            <a:r>
              <a:rPr lang="en-US" sz="1200" i="1" dirty="0" smtClean="0"/>
              <a:t> USA.  </a:t>
            </a:r>
            <a:r>
              <a:rPr lang="en-US" sz="1200" b="1" dirty="0" smtClean="0"/>
              <a:t>2011, </a:t>
            </a:r>
            <a:r>
              <a:rPr lang="en-US" sz="1200" dirty="0" smtClean="0"/>
              <a:t>108, 13995 </a:t>
            </a:r>
            <a:r>
              <a:rPr lang="mr-IN" sz="1200" dirty="0" smtClean="0"/>
              <a:t>–</a:t>
            </a:r>
            <a:r>
              <a:rPr lang="en-US" sz="1200" dirty="0" smtClean="0"/>
              <a:t> 13998</a:t>
            </a:r>
            <a:r>
              <a:rPr lang="en-US" sz="1200" b="1" i="1" dirty="0"/>
              <a:t>.</a:t>
            </a:r>
            <a:endParaRPr lang="en-US" sz="1200" dirty="0" smtClean="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9512" t="17198" r="29377" b="13560"/>
          <a:stretch/>
        </p:blipFill>
        <p:spPr>
          <a:xfrm>
            <a:off x="8207763" y="2681693"/>
            <a:ext cx="2819400" cy="3669361"/>
          </a:xfrm>
          <a:prstGeom prst="rect">
            <a:avLst/>
          </a:prstGeom>
        </p:spPr>
      </p:pic>
      <p:sp>
        <p:nvSpPr>
          <p:cNvPr id="8" name="Right Arrow 7"/>
          <p:cNvSpPr/>
          <p:nvPr/>
        </p:nvSpPr>
        <p:spPr>
          <a:xfrm>
            <a:off x="6747008" y="4006923"/>
            <a:ext cx="1460755" cy="1018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31463" y="6391960"/>
            <a:ext cx="4572000" cy="276999"/>
          </a:xfrm>
          <a:prstGeom prst="rect">
            <a:avLst/>
          </a:prstGeom>
          <a:noFill/>
        </p:spPr>
        <p:txBody>
          <a:bodyPr wrap="square" rtlCol="0">
            <a:spAutoFit/>
          </a:bodyPr>
          <a:lstStyle/>
          <a:p>
            <a:pPr algn="ctr"/>
            <a:r>
              <a:rPr lang="en-US" sz="1200" dirty="0" smtClean="0"/>
              <a:t>Smith, K., et al.  </a:t>
            </a:r>
            <a:r>
              <a:rPr lang="en-US" sz="1200" i="1" dirty="0" err="1" smtClean="0"/>
              <a:t>Orig</a:t>
            </a:r>
            <a:r>
              <a:rPr lang="en-US" sz="1200" i="1" dirty="0" smtClean="0"/>
              <a:t> Life </a:t>
            </a:r>
            <a:r>
              <a:rPr lang="en-US" sz="1200" i="1" dirty="0" err="1" smtClean="0"/>
              <a:t>Evol</a:t>
            </a:r>
            <a:r>
              <a:rPr lang="en-US" sz="1200" i="1" dirty="0" smtClean="0"/>
              <a:t> </a:t>
            </a:r>
            <a:r>
              <a:rPr lang="en-US" sz="1200" i="1" dirty="0" err="1" smtClean="0"/>
              <a:t>Biosph</a:t>
            </a:r>
            <a:r>
              <a:rPr lang="en-US" sz="1200" i="1" dirty="0" smtClean="0"/>
              <a:t>.</a:t>
            </a:r>
            <a:r>
              <a:rPr lang="en-US" sz="1200" dirty="0" smtClean="0"/>
              <a:t>  </a:t>
            </a:r>
            <a:r>
              <a:rPr lang="en-US" sz="1200" b="1" dirty="0" smtClean="0"/>
              <a:t>2016, </a:t>
            </a:r>
            <a:r>
              <a:rPr lang="en-US" sz="1200" dirty="0" smtClean="0"/>
              <a:t>47, 3 </a:t>
            </a:r>
            <a:r>
              <a:rPr lang="mr-IN" sz="1200" dirty="0" smtClean="0"/>
              <a:t>–</a:t>
            </a:r>
            <a:r>
              <a:rPr lang="en-US" sz="1200" dirty="0" smtClean="0"/>
              <a:t> 11.</a:t>
            </a:r>
          </a:p>
        </p:txBody>
      </p:sp>
      <p:sp>
        <p:nvSpPr>
          <p:cNvPr id="10" name="Rectangle 9"/>
          <p:cNvSpPr/>
          <p:nvPr/>
        </p:nvSpPr>
        <p:spPr>
          <a:xfrm>
            <a:off x="2723264" y="2496650"/>
            <a:ext cx="5567936"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5 </a:t>
            </a:r>
            <a:r>
              <a:rPr lang="mr-IN" sz="3200" b="0" cap="none" spc="0" dirty="0" smtClean="0">
                <a:ln w="0"/>
                <a:solidFill>
                  <a:schemeClr val="tx1"/>
                </a:solidFill>
                <a:effectLst>
                  <a:outerShdw blurRad="38100" dist="19050" dir="2700000" algn="tl" rotWithShape="0">
                    <a:schemeClr val="dk1">
                      <a:alpha val="40000"/>
                    </a:schemeClr>
                  </a:outerShdw>
                </a:effectLst>
              </a:rPr>
              <a:t>–</a:t>
            </a:r>
            <a:r>
              <a:rPr lang="en-US" sz="3200" b="0" cap="none" spc="0" dirty="0" smtClean="0">
                <a:ln w="0"/>
                <a:solidFill>
                  <a:schemeClr val="tx1"/>
                </a:solidFill>
                <a:effectLst>
                  <a:outerShdw blurRad="38100" dist="19050" dir="2700000" algn="tl" rotWithShape="0">
                    <a:schemeClr val="dk1">
                      <a:alpha val="40000"/>
                    </a:schemeClr>
                  </a:outerShdw>
                </a:effectLst>
              </a:rPr>
              <a:t> </a:t>
            </a:r>
            <a:r>
              <a:rPr lang="en-US" sz="3200" b="0" cap="none" spc="0" dirty="0" err="1" smtClean="0">
                <a:ln w="0"/>
                <a:solidFill>
                  <a:schemeClr val="tx1"/>
                </a:solidFill>
                <a:effectLst>
                  <a:outerShdw blurRad="38100" dist="19050" dir="2700000" algn="tl" rotWithShape="0">
                    <a:schemeClr val="dk1">
                      <a:alpha val="40000"/>
                    </a:schemeClr>
                  </a:outerShdw>
                </a:effectLst>
              </a:rPr>
              <a:t>Hydroxymethyl</a:t>
            </a:r>
            <a:r>
              <a:rPr lang="en-US" sz="3200" b="0" cap="none" spc="0" dirty="0" smtClean="0">
                <a:ln w="0"/>
                <a:solidFill>
                  <a:schemeClr val="tx1"/>
                </a:solidFill>
                <a:effectLst>
                  <a:outerShdw blurRad="38100" dist="19050" dir="2700000" algn="tl" rotWithShape="0">
                    <a:schemeClr val="dk1">
                      <a:alpha val="40000"/>
                    </a:schemeClr>
                  </a:outerShdw>
                </a:effectLst>
              </a:rPr>
              <a:t> Uracil (HMU)</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934857" y="2496650"/>
            <a:ext cx="1141466"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Uracil</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8291200" y="1895306"/>
            <a:ext cx="2692532" cy="584775"/>
          </a:xfrm>
          <a:prstGeom prst="rect">
            <a:avLst/>
          </a:prstGeom>
          <a:noFill/>
        </p:spPr>
        <p:txBody>
          <a:bodyPr wrap="none" lIns="91440" tIns="45720" rIns="91440" bIns="45720">
            <a:spAutoFit/>
          </a:bodyPr>
          <a:lstStyle/>
          <a:p>
            <a:pPr algn="ctr"/>
            <a:r>
              <a:rPr lang="en-US" sz="3200" b="0" cap="none" spc="0" smtClean="0">
                <a:ln w="0"/>
                <a:solidFill>
                  <a:schemeClr val="tx1"/>
                </a:solidFill>
                <a:effectLst>
                  <a:outerShdw blurRad="38100" dist="19050" dir="2700000" algn="tl" rotWithShape="0">
                    <a:schemeClr val="dk1">
                      <a:alpha val="40000"/>
                    </a:schemeClr>
                  </a:outerShdw>
                </a:effectLst>
              </a:rPr>
              <a:t>HMU </a:t>
            </a:r>
            <a:r>
              <a:rPr lang="en-US" sz="3200" b="0" cap="none" spc="0" dirty="0" smtClean="0">
                <a:ln w="0"/>
                <a:solidFill>
                  <a:schemeClr val="tx1"/>
                </a:solidFill>
                <a:effectLst>
                  <a:outerShdw blurRad="38100" dist="19050" dir="2700000" algn="tl" rotWithShape="0">
                    <a:schemeClr val="dk1">
                      <a:alpha val="40000"/>
                    </a:schemeClr>
                  </a:outerShdw>
                </a:effectLst>
              </a:rPr>
              <a:t>Oligomer</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4226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387766" y="2603401"/>
            <a:ext cx="5530219" cy="3363531"/>
            <a:chOff x="6455619" y="2107567"/>
            <a:chExt cx="5530219" cy="3363531"/>
          </a:xfrm>
        </p:grpSpPr>
        <p:grpSp>
          <p:nvGrpSpPr>
            <p:cNvPr id="12" name="Group 11"/>
            <p:cNvGrpSpPr/>
            <p:nvPr/>
          </p:nvGrpSpPr>
          <p:grpSpPr>
            <a:xfrm>
              <a:off x="6455619" y="2107567"/>
              <a:ext cx="4805314" cy="3086533"/>
              <a:chOff x="6455619" y="2786837"/>
              <a:chExt cx="4805314" cy="3086533"/>
            </a:xfrm>
          </p:grpSpPr>
          <p:sp>
            <p:nvSpPr>
              <p:cNvPr id="8" name="Down Arrow 7"/>
              <p:cNvSpPr/>
              <p:nvPr/>
            </p:nvSpPr>
            <p:spPr>
              <a:xfrm rot="18918415">
                <a:off x="6455619" y="2786837"/>
                <a:ext cx="861646" cy="1459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941" y="3202193"/>
                <a:ext cx="3614992" cy="2671177"/>
              </a:xfrm>
              <a:prstGeom prst="rect">
                <a:avLst/>
              </a:prstGeom>
            </p:spPr>
          </p:pic>
        </p:grpSp>
        <p:sp>
          <p:nvSpPr>
            <p:cNvPr id="13" name="TextBox 12"/>
            <p:cNvSpPr txBox="1"/>
            <p:nvPr/>
          </p:nvSpPr>
          <p:spPr>
            <a:xfrm>
              <a:off x="7616261" y="5194099"/>
              <a:ext cx="4369577" cy="276999"/>
            </a:xfrm>
            <a:prstGeom prst="rect">
              <a:avLst/>
            </a:prstGeom>
            <a:noFill/>
          </p:spPr>
          <p:txBody>
            <a:bodyPr wrap="square" rtlCol="0">
              <a:spAutoFit/>
            </a:bodyPr>
            <a:lstStyle/>
            <a:p>
              <a:r>
                <a:rPr lang="en-US" sz="1200" dirty="0" smtClean="0"/>
                <a:t>Image from </a:t>
              </a:r>
              <a:r>
                <a:rPr lang="en-US" sz="1200" dirty="0" err="1" smtClean="0"/>
                <a:t>www.jpl.nasa.gov</a:t>
              </a:r>
              <a:r>
                <a:rPr lang="en-US" sz="1200" dirty="0" smtClean="0"/>
                <a:t> 2014.</a:t>
              </a:r>
              <a:endParaRPr lang="en-US" sz="1200" dirty="0"/>
            </a:p>
          </p:txBody>
        </p:sp>
      </p:grpSp>
      <p:sp>
        <p:nvSpPr>
          <p:cNvPr id="15" name="Rectangle 14"/>
          <p:cNvSpPr/>
          <p:nvPr/>
        </p:nvSpPr>
        <p:spPr>
          <a:xfrm>
            <a:off x="5783884" y="1702331"/>
            <a:ext cx="612668" cy="1200329"/>
          </a:xfrm>
          <a:prstGeom prst="rect">
            <a:avLst/>
          </a:prstGeom>
          <a:noFill/>
        </p:spPr>
        <p:txBody>
          <a:bodyPr wrap="none" lIns="91440" tIns="45720" rIns="91440" bIns="45720">
            <a:spAutoFit/>
          </a:bodyPr>
          <a:lstStyle/>
          <a:p>
            <a:pPr algn="ctr"/>
            <a:r>
              <a:rPr lang="en-US" sz="7200" b="0" cap="none" spc="0" dirty="0" smtClean="0">
                <a:ln w="0"/>
                <a:solidFill>
                  <a:schemeClr val="accent1"/>
                </a:solidFill>
                <a:effectLst>
                  <a:outerShdw blurRad="38100" dist="25400" dir="5400000" algn="ctr" rotWithShape="0">
                    <a:srgbClr val="6E747A">
                      <a:alpha val="43000"/>
                    </a:srgbClr>
                  </a:outerShdw>
                </a:effectLst>
              </a:rPr>
              <a:t>?</a:t>
            </a:r>
            <a:endParaRPr lang="en-US" sz="7200" b="0" cap="none" spc="0" dirty="0">
              <a:ln w="0"/>
              <a:solidFill>
                <a:schemeClr val="accent1"/>
              </a:solidFill>
              <a:effectLst>
                <a:outerShdw blurRad="38100" dist="25400" dir="5400000" algn="ctr" rotWithShape="0">
                  <a:srgbClr val="6E747A">
                    <a:alpha val="43000"/>
                  </a:srgbClr>
                </a:outerShdw>
              </a:effectLst>
            </a:endParaRPr>
          </a:p>
        </p:txBody>
      </p:sp>
      <p:grpSp>
        <p:nvGrpSpPr>
          <p:cNvPr id="19" name="Group 18"/>
          <p:cNvGrpSpPr/>
          <p:nvPr/>
        </p:nvGrpSpPr>
        <p:grpSpPr>
          <a:xfrm>
            <a:off x="1553436" y="1867765"/>
            <a:ext cx="4352548" cy="4099168"/>
            <a:chOff x="1621289" y="1371931"/>
            <a:chExt cx="4352548" cy="4099168"/>
          </a:xfrm>
        </p:grpSpPr>
        <p:grpSp>
          <p:nvGrpSpPr>
            <p:cNvPr id="11" name="Group 10"/>
            <p:cNvGrpSpPr/>
            <p:nvPr/>
          </p:nvGrpSpPr>
          <p:grpSpPr>
            <a:xfrm>
              <a:off x="1621289" y="1371931"/>
              <a:ext cx="4352548" cy="3822169"/>
              <a:chOff x="1621289" y="2051201"/>
              <a:chExt cx="4352548" cy="3822169"/>
            </a:xfrm>
          </p:grpSpPr>
          <p:sp>
            <p:nvSpPr>
              <p:cNvPr id="7" name="Down Arrow 6"/>
              <p:cNvSpPr/>
              <p:nvPr/>
            </p:nvSpPr>
            <p:spPr>
              <a:xfrm rot="2736445">
                <a:off x="4813253" y="2790244"/>
                <a:ext cx="861646" cy="1459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289" y="2051201"/>
                <a:ext cx="2866627" cy="3822169"/>
              </a:xfrm>
              <a:prstGeom prst="rect">
                <a:avLst/>
              </a:prstGeom>
            </p:spPr>
          </p:pic>
        </p:grpSp>
        <p:sp>
          <p:nvSpPr>
            <p:cNvPr id="17" name="TextBox 16"/>
            <p:cNvSpPr txBox="1"/>
            <p:nvPr/>
          </p:nvSpPr>
          <p:spPr>
            <a:xfrm>
              <a:off x="1621289" y="5194100"/>
              <a:ext cx="3452176" cy="276999"/>
            </a:xfrm>
            <a:prstGeom prst="rect">
              <a:avLst/>
            </a:prstGeom>
            <a:noFill/>
          </p:spPr>
          <p:txBody>
            <a:bodyPr wrap="square" rtlCol="0">
              <a:spAutoFit/>
            </a:bodyPr>
            <a:lstStyle/>
            <a:p>
              <a:r>
                <a:rPr lang="en-US" sz="1200" dirty="0" smtClean="0"/>
                <a:t>Image from Michael Gibson Archeology</a:t>
              </a:r>
              <a:endParaRPr lang="en-US" sz="1200" dirty="0"/>
            </a:p>
          </p:txBody>
        </p:sp>
      </p:grpSp>
      <p:grpSp>
        <p:nvGrpSpPr>
          <p:cNvPr id="21" name="Group 20"/>
          <p:cNvGrpSpPr/>
          <p:nvPr/>
        </p:nvGrpSpPr>
        <p:grpSpPr>
          <a:xfrm>
            <a:off x="2910716" y="3616736"/>
            <a:ext cx="6093976" cy="2996527"/>
            <a:chOff x="2910716" y="3045236"/>
            <a:chExt cx="6093976" cy="2996527"/>
          </a:xfrm>
        </p:grpSpPr>
        <p:sp>
          <p:nvSpPr>
            <p:cNvPr id="18" name="Down Arrow 17"/>
            <p:cNvSpPr/>
            <p:nvPr/>
          </p:nvSpPr>
          <p:spPr>
            <a:xfrm>
              <a:off x="5526881" y="3045236"/>
              <a:ext cx="861646" cy="23501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10716" y="5395432"/>
              <a:ext cx="6093976" cy="646331"/>
            </a:xfrm>
            <a:prstGeom prst="rect">
              <a:avLst/>
            </a:prstGeom>
            <a:noFill/>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Molecular Dynamics Simulation</a:t>
              </a:r>
              <a:endParaRPr lang="en-US" sz="3600" b="0" cap="none" spc="0" dirty="0">
                <a:ln w="0"/>
                <a:solidFill>
                  <a:schemeClr val="tx1"/>
                </a:solidFill>
                <a:effectLst>
                  <a:outerShdw blurRad="38100" dist="19050" dir="2700000" algn="tl" rotWithShape="0">
                    <a:schemeClr val="dk1">
                      <a:alpha val="40000"/>
                    </a:schemeClr>
                  </a:outerShdw>
                </a:effectLst>
              </a:endParaRPr>
            </a:p>
          </p:txBody>
        </p:sp>
      </p:grpSp>
      <p:sp>
        <p:nvSpPr>
          <p:cNvPr id="3" name="Title 2"/>
          <p:cNvSpPr>
            <a:spLocks noGrp="1"/>
          </p:cNvSpPr>
          <p:nvPr>
            <p:ph type="title"/>
          </p:nvPr>
        </p:nvSpPr>
        <p:spPr/>
        <p:txBody>
          <a:bodyPr>
            <a:normAutofit/>
          </a:bodyPr>
          <a:lstStyle/>
          <a:p>
            <a:r>
              <a:rPr lang="en-US" sz="4000" dirty="0" smtClean="0"/>
              <a:t>How do we investigate biological function?</a:t>
            </a:r>
            <a:endParaRPr lang="en-US" sz="4000" dirty="0"/>
          </a:p>
        </p:txBody>
      </p:sp>
    </p:spTree>
    <p:extLst>
      <p:ext uri="{BB962C8B-B14F-4D97-AF65-F5344CB8AC3E}">
        <p14:creationId xmlns:p14="http://schemas.microsoft.com/office/powerpoint/2010/main" val="116658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left)">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ppt_x</p:attrName>
                                        </p:attrNameLst>
                                      </p:cBhvr>
                                      <p:tavLst>
                                        <p:tav tm="0">
                                          <p:val>
                                            <p:strVal val="#ppt_x-#ppt_w*1.125000"/>
                                          </p:val>
                                        </p:tav>
                                        <p:tav tm="100000">
                                          <p:val>
                                            <p:strVal val="#ppt_x"/>
                                          </p:val>
                                        </p:tav>
                                      </p:tavLst>
                                    </p:anim>
                                    <p:animEffect transition="in" filter="wipe(righ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172" t="13847" r="3129" b="13332"/>
          <a:stretch/>
        </p:blipFill>
        <p:spPr>
          <a:xfrm>
            <a:off x="-1" y="-32170"/>
            <a:ext cx="7035735" cy="689017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091" t="31026" r="8243" b="28718"/>
          <a:stretch/>
        </p:blipFill>
        <p:spPr>
          <a:xfrm>
            <a:off x="0" y="1472458"/>
            <a:ext cx="6677343" cy="3911728"/>
          </a:xfrm>
          <a:prstGeom prst="rect">
            <a:avLst/>
          </a:prstGeom>
        </p:spPr>
      </p:pic>
      <p:grpSp>
        <p:nvGrpSpPr>
          <p:cNvPr id="11" name="Group 10"/>
          <p:cNvGrpSpPr/>
          <p:nvPr/>
        </p:nvGrpSpPr>
        <p:grpSpPr>
          <a:xfrm>
            <a:off x="6677343" y="2445760"/>
            <a:ext cx="1688124" cy="1965123"/>
            <a:chOff x="7214929" y="2423088"/>
            <a:chExt cx="1688124" cy="1965123"/>
          </a:xfrm>
        </p:grpSpPr>
        <p:sp>
          <p:nvSpPr>
            <p:cNvPr id="4" name="Right Arrow 3"/>
            <p:cNvSpPr/>
            <p:nvPr/>
          </p:nvSpPr>
          <p:spPr>
            <a:xfrm>
              <a:off x="7214929" y="3421057"/>
              <a:ext cx="1688124" cy="967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7316929" y="2423088"/>
                  <a:ext cx="1218026" cy="10494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charset="0"/>
                              </a:rPr>
                            </m:ctrlPr>
                          </m:accPr>
                          <m:e>
                            <m:f>
                              <m:fPr>
                                <m:ctrlPr>
                                  <a:rPr lang="mr-IN" sz="3200" b="0" i="1" smtClean="0">
                                    <a:latin typeface="Cambria Math" charset="0"/>
                                  </a:rPr>
                                </m:ctrlPr>
                              </m:fPr>
                              <m:num>
                                <m:r>
                                  <a:rPr lang="en-US" sz="3200" b="0" i="1" smtClean="0">
                                    <a:latin typeface="Cambria Math" charset="0"/>
                                  </a:rPr>
                                  <m:t>𝐹</m:t>
                                </m:r>
                              </m:num>
                              <m:den>
                                <m:r>
                                  <a:rPr lang="en-US" sz="3200" b="0" i="1" smtClean="0">
                                    <a:latin typeface="Cambria Math" charset="0"/>
                                  </a:rPr>
                                  <m:t>𝑚</m:t>
                                </m:r>
                              </m:den>
                            </m:f>
                          </m:e>
                        </m:acc>
                        <m:r>
                          <a:rPr lang="en-US" sz="3200" b="0" i="1" smtClean="0">
                            <a:latin typeface="Cambria Math" charset="0"/>
                          </a:rPr>
                          <m:t>=</m:t>
                        </m:r>
                        <m:acc>
                          <m:accPr>
                            <m:chr m:val="⃑"/>
                            <m:ctrlPr>
                              <a:rPr lang="en-US" sz="3200" b="0" i="1" smtClean="0">
                                <a:latin typeface="Cambria Math" charset="0"/>
                              </a:rPr>
                            </m:ctrlPr>
                          </m:accPr>
                          <m:e>
                            <m:r>
                              <a:rPr lang="en-US" sz="3200" b="0" i="1" smtClean="0">
                                <a:latin typeface="Cambria Math" charset="0"/>
                              </a:rPr>
                              <m:t>𝑎</m:t>
                            </m:r>
                          </m:e>
                        </m:acc>
                      </m:oMath>
                    </m:oMathPara>
                  </a14:m>
                  <a:endParaRPr lang="en-US" sz="3200" dirty="0"/>
                </a:p>
              </p:txBody>
            </p:sp>
          </mc:Choice>
          <mc:Fallback xmlns="">
            <p:sp>
              <p:nvSpPr>
                <p:cNvPr id="6" name="TextBox 5"/>
                <p:cNvSpPr txBox="1">
                  <a:spLocks noRot="1" noChangeAspect="1" noMove="1" noResize="1" noEditPoints="1" noAdjustHandles="1" noChangeArrowheads="1" noChangeShapeType="1" noTextEdit="1"/>
                </p:cNvSpPr>
                <p:nvPr/>
              </p:nvSpPr>
              <p:spPr>
                <a:xfrm>
                  <a:off x="7316929" y="2423088"/>
                  <a:ext cx="1218026" cy="1049454"/>
                </a:xfrm>
                <a:prstGeom prst="rect">
                  <a:avLst/>
                </a:prstGeom>
                <a:blipFill rotWithShape="0">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5708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5second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3886" y="0"/>
            <a:ext cx="6426200" cy="685800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354924" y="401060"/>
                <a:ext cx="1218026" cy="10494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charset="0"/>
                            </a:rPr>
                          </m:ctrlPr>
                        </m:accPr>
                        <m:e>
                          <m:f>
                            <m:fPr>
                              <m:ctrlPr>
                                <a:rPr lang="mr-IN" sz="3200" b="0" i="1" smtClean="0">
                                  <a:latin typeface="Cambria Math" charset="0"/>
                                </a:rPr>
                              </m:ctrlPr>
                            </m:fPr>
                            <m:num>
                              <m:r>
                                <a:rPr lang="en-US" sz="3200" b="0" i="1" smtClean="0">
                                  <a:latin typeface="Cambria Math" charset="0"/>
                                </a:rPr>
                                <m:t>𝐹</m:t>
                              </m:r>
                            </m:num>
                            <m:den>
                              <m:r>
                                <a:rPr lang="en-US" sz="3200" b="0" i="1" smtClean="0">
                                  <a:latin typeface="Cambria Math" charset="0"/>
                                </a:rPr>
                                <m:t>𝑚</m:t>
                              </m:r>
                            </m:den>
                          </m:f>
                        </m:e>
                      </m:acc>
                      <m:r>
                        <a:rPr lang="en-US" sz="3200" b="0" i="1" smtClean="0">
                          <a:latin typeface="Cambria Math" charset="0"/>
                        </a:rPr>
                        <m:t>=</m:t>
                      </m:r>
                      <m:acc>
                        <m:accPr>
                          <m:chr m:val="⃑"/>
                          <m:ctrlPr>
                            <a:rPr lang="en-US" sz="3200" b="0" i="1" smtClean="0">
                              <a:latin typeface="Cambria Math" charset="0"/>
                            </a:rPr>
                          </m:ctrlPr>
                        </m:accPr>
                        <m:e>
                          <m:r>
                            <a:rPr lang="en-US" sz="3200" b="0" i="1" smtClean="0">
                              <a:latin typeface="Cambria Math" charset="0"/>
                            </a:rPr>
                            <m:t>𝑎</m:t>
                          </m:r>
                        </m:e>
                      </m:acc>
                    </m:oMath>
                  </m:oMathPara>
                </a14:m>
                <a:endParaRPr lang="en-US" sz="3200" dirty="0"/>
              </a:p>
            </p:txBody>
          </p:sp>
        </mc:Choice>
        <mc:Fallback xmlns="">
          <p:sp>
            <p:nvSpPr>
              <p:cNvPr id="4" name="TextBox 3"/>
              <p:cNvSpPr txBox="1">
                <a:spLocks noRot="1" noChangeAspect="1" noMove="1" noResize="1" noEditPoints="1" noAdjustHandles="1" noChangeArrowheads="1" noChangeShapeType="1" noTextEdit="1"/>
              </p:cNvSpPr>
              <p:nvPr/>
            </p:nvSpPr>
            <p:spPr>
              <a:xfrm>
                <a:off x="5354924" y="401060"/>
                <a:ext cx="1218026" cy="1049454"/>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580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there an association between Hydrogen Bonding &amp; Radius of Gyration?</a:t>
            </a:r>
            <a:endParaRPr lang="en-US" dirty="0"/>
          </a:p>
        </p:txBody>
      </p:sp>
      <p:grpSp>
        <p:nvGrpSpPr>
          <p:cNvPr id="15" name="Group 14"/>
          <p:cNvGrpSpPr/>
          <p:nvPr/>
        </p:nvGrpSpPr>
        <p:grpSpPr>
          <a:xfrm>
            <a:off x="6483660" y="2243787"/>
            <a:ext cx="3287821" cy="2963212"/>
            <a:chOff x="5924860" y="2586687"/>
            <a:chExt cx="3287821" cy="2963212"/>
          </a:xfrm>
        </p:grpSpPr>
        <p:sp>
          <p:nvSpPr>
            <p:cNvPr id="12" name="TextBox 11"/>
            <p:cNvSpPr txBox="1"/>
            <p:nvPr/>
          </p:nvSpPr>
          <p:spPr>
            <a:xfrm>
              <a:off x="5924860" y="2586687"/>
              <a:ext cx="3287821" cy="584775"/>
            </a:xfrm>
            <a:prstGeom prst="rect">
              <a:avLst/>
            </a:prstGeom>
            <a:noFill/>
          </p:spPr>
          <p:txBody>
            <a:bodyPr wrap="square" rtlCol="0" anchor="ctr">
              <a:spAutoFit/>
            </a:bodyPr>
            <a:lstStyle/>
            <a:p>
              <a:pPr algn="ctr"/>
              <a:r>
                <a:rPr lang="en-US" sz="3200" dirty="0" smtClean="0"/>
                <a:t>Radius of Gyration</a:t>
              </a:r>
              <a:endParaRPr lang="en-US" sz="3200" dirty="0"/>
            </a:p>
          </p:txBody>
        </p:sp>
        <p:grpSp>
          <p:nvGrpSpPr>
            <p:cNvPr id="13" name="Group 12"/>
            <p:cNvGrpSpPr/>
            <p:nvPr/>
          </p:nvGrpSpPr>
          <p:grpSpPr>
            <a:xfrm>
              <a:off x="6008579" y="3171462"/>
              <a:ext cx="3120388" cy="2378437"/>
              <a:chOff x="3589962" y="3387362"/>
              <a:chExt cx="3120388" cy="2378437"/>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091" t="31026" r="8243" b="28718"/>
              <a:stretch/>
            </p:blipFill>
            <p:spPr>
              <a:xfrm>
                <a:off x="3589962" y="3543904"/>
                <a:ext cx="3120388" cy="1827989"/>
              </a:xfrm>
              <a:prstGeom prst="rect">
                <a:avLst/>
              </a:prstGeom>
            </p:spPr>
          </p:pic>
          <p:grpSp>
            <p:nvGrpSpPr>
              <p:cNvPr id="5" name="Group 4"/>
              <p:cNvGrpSpPr/>
              <p:nvPr/>
            </p:nvGrpSpPr>
            <p:grpSpPr>
              <a:xfrm>
                <a:off x="3589962" y="3387362"/>
                <a:ext cx="3120388" cy="2378437"/>
                <a:chOff x="3835399" y="1402834"/>
                <a:chExt cx="4572000" cy="4572000"/>
              </a:xfrm>
            </p:grpSpPr>
            <p:sp>
              <p:nvSpPr>
                <p:cNvPr id="8" name="Donut 7"/>
                <p:cNvSpPr/>
                <p:nvPr/>
              </p:nvSpPr>
              <p:spPr>
                <a:xfrm>
                  <a:off x="3835399" y="1402834"/>
                  <a:ext cx="4572000" cy="4572000"/>
                </a:xfrm>
                <a:prstGeom prst="donut">
                  <a:avLst>
                    <a:gd name="adj" fmla="val 19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p:nvPr/>
              </p:nvCxnSpPr>
              <p:spPr>
                <a:xfrm flipV="1">
                  <a:off x="4504953" y="3688831"/>
                  <a:ext cx="1616442" cy="1616449"/>
                </a:xfrm>
                <a:prstGeom prst="line">
                  <a:avLst/>
                </a:prstGeom>
                <a:ln w="44450" cmpd="dbl">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grpSp>
        </p:grpSp>
      </p:grpSp>
      <p:sp>
        <p:nvSpPr>
          <p:cNvPr id="17" name="Rectangle 16"/>
          <p:cNvSpPr/>
          <p:nvPr/>
        </p:nvSpPr>
        <p:spPr>
          <a:xfrm>
            <a:off x="10373430" y="3725392"/>
            <a:ext cx="1351139" cy="584775"/>
          </a:xfrm>
          <a:prstGeom prst="rect">
            <a:avLst/>
          </a:prstGeom>
          <a:noFill/>
        </p:spPr>
        <p:txBody>
          <a:bodyPr wrap="none" lIns="91440" tIns="45720" rIns="91440" bIns="45720">
            <a:spAutoFit/>
          </a:bodyPr>
          <a:lstStyle/>
          <a:p>
            <a:pPr algn="ctr"/>
            <a:r>
              <a:rPr lang="en-US" sz="3200" b="0" cap="none" spc="0" smtClean="0">
                <a:ln w="0"/>
                <a:solidFill>
                  <a:schemeClr val="accent1"/>
                </a:solidFill>
                <a:effectLst>
                  <a:outerShdw blurRad="38100" dist="25400" dir="5400000" algn="ctr" rotWithShape="0">
                    <a:srgbClr val="6E747A">
                      <a:alpha val="43000"/>
                    </a:srgbClr>
                  </a:outerShdw>
                </a:effectLst>
              </a:rPr>
              <a:t>Sphere</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cxnSp>
        <p:nvCxnSpPr>
          <p:cNvPr id="19" name="Straight Arrow Connector 18"/>
          <p:cNvCxnSpPr>
            <a:stCxn id="17" idx="1"/>
          </p:cNvCxnSpPr>
          <p:nvPr/>
        </p:nvCxnSpPr>
        <p:spPr>
          <a:xfrm flipH="1" flipV="1">
            <a:off x="9687767" y="4017779"/>
            <a:ext cx="685663" cy="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198292" y="5427041"/>
            <a:ext cx="755335" cy="584775"/>
          </a:xfrm>
          <a:prstGeom prst="rect">
            <a:avLst/>
          </a:prstGeom>
          <a:noFill/>
        </p:spPr>
        <p:txBody>
          <a:bodyPr wrap="none" lIns="91440" tIns="45720" rIns="91440" bIns="45720">
            <a:spAutoFit/>
          </a:bodyPr>
          <a:lstStyle/>
          <a:p>
            <a:pPr algn="ctr"/>
            <a:r>
              <a:rPr lang="en-US" sz="3200" b="0" cap="none" spc="0" dirty="0" err="1" smtClean="0">
                <a:ln w="0"/>
                <a:solidFill>
                  <a:srgbClr val="FF0000"/>
                </a:solidFill>
                <a:effectLst>
                  <a:outerShdw blurRad="38100" dist="25400" dir="5400000" algn="ctr" rotWithShape="0">
                    <a:srgbClr val="6E747A">
                      <a:alpha val="43000"/>
                    </a:srgbClr>
                  </a:outerShdw>
                </a:effectLst>
              </a:rPr>
              <a:t>R</a:t>
            </a:r>
            <a:r>
              <a:rPr lang="en-US" sz="3200" b="0" cap="none" spc="0" baseline="-25000" dirty="0" err="1" smtClean="0">
                <a:ln w="0"/>
                <a:solidFill>
                  <a:srgbClr val="FF0000"/>
                </a:solidFill>
                <a:effectLst>
                  <a:outerShdw blurRad="38100" dist="25400" dir="5400000" algn="ctr" rotWithShape="0">
                    <a:srgbClr val="6E747A">
                      <a:alpha val="43000"/>
                    </a:srgbClr>
                  </a:outerShdw>
                </a:effectLst>
              </a:rPr>
              <a:t>gyr</a:t>
            </a:r>
            <a:endParaRPr lang="en-US" sz="3200" b="0" cap="none" spc="0" baseline="-25000" dirty="0">
              <a:ln w="0"/>
              <a:solidFill>
                <a:srgbClr val="FF0000"/>
              </a:solidFill>
              <a:effectLst>
                <a:outerShdw blurRad="38100" dist="25400" dir="5400000" algn="ctr" rotWithShape="0">
                  <a:srgbClr val="6E747A">
                    <a:alpha val="43000"/>
                  </a:srgbClr>
                </a:outerShdw>
              </a:effectLst>
            </a:endParaRPr>
          </a:p>
        </p:txBody>
      </p:sp>
      <p:cxnSp>
        <p:nvCxnSpPr>
          <p:cNvPr id="23" name="Straight Arrow Connector 22"/>
          <p:cNvCxnSpPr>
            <a:stCxn id="22" idx="0"/>
          </p:cNvCxnSpPr>
          <p:nvPr/>
        </p:nvCxnSpPr>
        <p:spPr>
          <a:xfrm flipH="1" flipV="1">
            <a:off x="7575959" y="4463878"/>
            <a:ext cx="1" cy="963163"/>
          </a:xfrm>
          <a:prstGeom prst="straightConnector1">
            <a:avLst/>
          </a:prstGeom>
          <a:ln w="44450" cmpd="dbl">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6091" t="31026" r="8243" b="28718"/>
          <a:stretch/>
        </p:blipFill>
        <p:spPr>
          <a:xfrm>
            <a:off x="1278443" y="3239104"/>
            <a:ext cx="3120388" cy="1827989"/>
          </a:xfrm>
          <a:prstGeom prst="rect">
            <a:avLst/>
          </a:prstGeom>
        </p:spPr>
      </p:pic>
      <p:sp>
        <p:nvSpPr>
          <p:cNvPr id="28" name="TextBox 27"/>
          <p:cNvSpPr txBox="1"/>
          <p:nvPr/>
        </p:nvSpPr>
        <p:spPr>
          <a:xfrm>
            <a:off x="1199635" y="2243786"/>
            <a:ext cx="3287821" cy="584775"/>
          </a:xfrm>
          <a:prstGeom prst="rect">
            <a:avLst/>
          </a:prstGeom>
          <a:noFill/>
        </p:spPr>
        <p:txBody>
          <a:bodyPr wrap="square" rtlCol="0" anchor="ctr">
            <a:spAutoFit/>
          </a:bodyPr>
          <a:lstStyle/>
          <a:p>
            <a:pPr algn="ctr"/>
            <a:r>
              <a:rPr lang="en-US" sz="3200" dirty="0" smtClean="0"/>
              <a:t>Hydrogen Bonding</a:t>
            </a:r>
            <a:endParaRPr lang="en-US" sz="3200" dirty="0"/>
          </a:p>
        </p:txBody>
      </p:sp>
      <p:cxnSp>
        <p:nvCxnSpPr>
          <p:cNvPr id="29" name="Straight Arrow Connector 28"/>
          <p:cNvCxnSpPr/>
          <p:nvPr/>
        </p:nvCxnSpPr>
        <p:spPr>
          <a:xfrm flipH="1" flipV="1">
            <a:off x="1892301" y="4858685"/>
            <a:ext cx="215899" cy="86774"/>
          </a:xfrm>
          <a:prstGeom prst="straightConnector1">
            <a:avLst/>
          </a:prstGeom>
          <a:ln w="44450" cmpd="sng">
            <a:solidFill>
              <a:srgbClr val="00B05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603500" y="4463878"/>
            <a:ext cx="368300" cy="146223"/>
          </a:xfrm>
          <a:prstGeom prst="straightConnector1">
            <a:avLst/>
          </a:prstGeom>
          <a:ln w="44450" cmpd="sng">
            <a:solidFill>
              <a:srgbClr val="00B05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649018" y="4310167"/>
            <a:ext cx="135582" cy="290917"/>
          </a:xfrm>
          <a:prstGeom prst="straightConnector1">
            <a:avLst/>
          </a:prstGeom>
          <a:ln w="44450" cmpd="sng">
            <a:solidFill>
              <a:srgbClr val="00B050"/>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675605" y="5572259"/>
            <a:ext cx="2927533" cy="584775"/>
          </a:xfrm>
          <a:prstGeom prst="rect">
            <a:avLst/>
          </a:prstGeom>
          <a:noFill/>
        </p:spPr>
        <p:txBody>
          <a:bodyPr wrap="none" lIns="91440" tIns="45720" rIns="91440" bIns="45720">
            <a:spAutoFit/>
          </a:bodyPr>
          <a:lstStyle/>
          <a:p>
            <a:pPr algn="ctr"/>
            <a:r>
              <a:rPr lang="en-US" sz="3200" b="0" cap="none" spc="0" smtClean="0">
                <a:ln w="0"/>
                <a:solidFill>
                  <a:srgbClr val="00B050"/>
                </a:solidFill>
                <a:effectLst>
                  <a:outerShdw blurRad="38100" dist="25400" dir="5400000" algn="ctr" rotWithShape="0">
                    <a:srgbClr val="6E747A">
                      <a:alpha val="43000"/>
                    </a:srgbClr>
                  </a:outerShdw>
                </a:effectLst>
              </a:rPr>
              <a:t>Hydrogen Bonds</a:t>
            </a:r>
            <a:endParaRPr lang="en-US" sz="3200" b="0" cap="none" spc="0" dirty="0">
              <a:ln w="0"/>
              <a:solidFill>
                <a:srgbClr val="00B050"/>
              </a:solidFill>
              <a:effectLst>
                <a:outerShdw blurRad="38100" dist="25400" dir="5400000" algn="ctr" rotWithShape="0">
                  <a:srgbClr val="6E747A">
                    <a:alpha val="43000"/>
                  </a:srgbClr>
                </a:outerShdw>
              </a:effectLst>
            </a:endParaRPr>
          </a:p>
        </p:txBody>
      </p:sp>
      <p:cxnSp>
        <p:nvCxnSpPr>
          <p:cNvPr id="40" name="Straight Arrow Connector 39"/>
          <p:cNvCxnSpPr/>
          <p:nvPr/>
        </p:nvCxnSpPr>
        <p:spPr>
          <a:xfrm flipH="1" flipV="1">
            <a:off x="2787650" y="4610101"/>
            <a:ext cx="184151" cy="962358"/>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014549" y="4969446"/>
            <a:ext cx="957251" cy="602813"/>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2971800" y="4709378"/>
            <a:ext cx="677218" cy="853865"/>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260600" y="3719718"/>
            <a:ext cx="431800" cy="56098"/>
          </a:xfrm>
          <a:prstGeom prst="straightConnector1">
            <a:avLst/>
          </a:prstGeom>
          <a:ln w="44450" cmpd="sng">
            <a:solidFill>
              <a:srgbClr val="00B050"/>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274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359" t="3716" r="16249" b="66776"/>
          <a:stretch/>
        </p:blipFill>
        <p:spPr>
          <a:xfrm>
            <a:off x="65890" y="1690688"/>
            <a:ext cx="12060219" cy="4080525"/>
          </a:xfrm>
          <a:prstGeom prst="rect">
            <a:avLst/>
          </a:prstGeom>
        </p:spPr>
      </p:pic>
      <p:sp>
        <p:nvSpPr>
          <p:cNvPr id="4" name="Right Arrow 3"/>
          <p:cNvSpPr/>
          <p:nvPr/>
        </p:nvSpPr>
        <p:spPr>
          <a:xfrm rot="10800000">
            <a:off x="677054" y="5606321"/>
            <a:ext cx="3025516" cy="31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87570" y="5939334"/>
            <a:ext cx="4204484"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Increasing Compactness</a:t>
            </a:r>
          </a:p>
        </p:txBody>
      </p:sp>
    </p:spTree>
    <p:extLst>
      <p:ext uri="{BB962C8B-B14F-4D97-AF65-F5344CB8AC3E}">
        <p14:creationId xmlns:p14="http://schemas.microsoft.com/office/powerpoint/2010/main" val="1374033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pSp>
        <p:nvGrpSpPr>
          <p:cNvPr id="11" name="Group 10"/>
          <p:cNvGrpSpPr/>
          <p:nvPr/>
        </p:nvGrpSpPr>
        <p:grpSpPr>
          <a:xfrm>
            <a:off x="254833" y="1690688"/>
            <a:ext cx="11682334" cy="3645810"/>
            <a:chOff x="2705724" y="2473376"/>
            <a:chExt cx="6573187" cy="1873771"/>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813" t="36066" r="14052" b="36612"/>
            <a:stretch/>
          </p:blipFill>
          <p:spPr>
            <a:xfrm>
              <a:off x="2788170" y="2473376"/>
              <a:ext cx="6490741" cy="187377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6361" t="7213" r="81781" b="72678"/>
            <a:stretch/>
          </p:blipFill>
          <p:spPr>
            <a:xfrm>
              <a:off x="2705724" y="2608287"/>
              <a:ext cx="164892" cy="1379095"/>
            </a:xfrm>
            <a:prstGeom prst="rect">
              <a:avLst/>
            </a:prstGeom>
          </p:spPr>
        </p:pic>
      </p:grpSp>
      <p:sp>
        <p:nvSpPr>
          <p:cNvPr id="12" name="Right Arrow 11"/>
          <p:cNvSpPr/>
          <p:nvPr/>
        </p:nvSpPr>
        <p:spPr>
          <a:xfrm>
            <a:off x="1231691" y="5336498"/>
            <a:ext cx="9728617" cy="329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1231691" y="5666281"/>
            <a:ext cx="9728617" cy="923330"/>
          </a:xfrm>
          <a:prstGeom prst="rect">
            <a:avLst/>
          </a:prstGeom>
          <a:noFill/>
        </p:spPr>
        <p:txBody>
          <a:bodyPr wrap="square" lIns="91440" tIns="45720" rIns="91440" bIns="45720">
            <a:spAutoFit/>
          </a:bodyPr>
          <a:lstStyle/>
          <a:p>
            <a:pPr algn="ctr"/>
            <a:r>
              <a:rPr lang="en-US" sz="5400" b="0" cap="none" spc="0" smtClean="0">
                <a:ln w="0"/>
                <a:solidFill>
                  <a:schemeClr val="tx1"/>
                </a:solidFill>
                <a:effectLst>
                  <a:outerShdw blurRad="38100" dist="19050" dir="2700000" algn="tl" rotWithShape="0">
                    <a:schemeClr val="dk1">
                      <a:alpha val="40000"/>
                    </a:schemeClr>
                  </a:outerShdw>
                </a:effectLst>
              </a:rPr>
              <a:t>Increasing % Cytosine in Oligomer</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23231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TotalTime>
  <Words>1056</Words>
  <Application>Microsoft Macintosh PowerPoint</Application>
  <PresentationFormat>Widescreen</PresentationFormat>
  <Paragraphs>101</Paragraphs>
  <Slides>14</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Cambria Math</vt:lpstr>
      <vt:lpstr>Mangal</vt:lpstr>
      <vt:lpstr>Office Theme</vt:lpstr>
      <vt:lpstr>The role of hydrogen bonding in forming secondary structure in a proposed DNA precursor </vt:lpstr>
      <vt:lpstr>How did life spontaneously occur on Earth?</vt:lpstr>
      <vt:lpstr>A spontaneously forming proposed genetic precursor</vt:lpstr>
      <vt:lpstr>How do we investigate biological function?</vt:lpstr>
      <vt:lpstr>PowerPoint Presentation</vt:lpstr>
      <vt:lpstr>PowerPoint Presentation</vt:lpstr>
      <vt:lpstr>Is there an association between Hydrogen Bonding &amp; Radius of Gyration?</vt:lpstr>
      <vt:lpstr>Results</vt:lpstr>
      <vt:lpstr>Results</vt:lpstr>
      <vt:lpstr>Key Findings of this Analysis</vt:lpstr>
      <vt:lpstr>Future Investigations</vt:lpstr>
      <vt:lpstr>Funding</vt:lpstr>
      <vt:lpstr>Acknowledgments</vt:lpstr>
      <vt:lpstr>Questions?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hydrogen bonding in forming secondary structure in a proposed DNA precursor </dc:title>
  <dc:creator>KEVIN GOCHENOUR</dc:creator>
  <cp:lastModifiedBy>KEVIN GOCHENOUR</cp:lastModifiedBy>
  <cp:revision>78</cp:revision>
  <dcterms:created xsi:type="dcterms:W3CDTF">2017-02-28T17:12:24Z</dcterms:created>
  <dcterms:modified xsi:type="dcterms:W3CDTF">2017-04-11T20:12:55Z</dcterms:modified>
</cp:coreProperties>
</file>